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9" r:id="rId2"/>
    <p:sldId id="314" r:id="rId3"/>
    <p:sldId id="321" r:id="rId4"/>
    <p:sldId id="267" r:id="rId5"/>
    <p:sldId id="260" r:id="rId6"/>
    <p:sldId id="304" r:id="rId7"/>
    <p:sldId id="274" r:id="rId8"/>
    <p:sldId id="308" r:id="rId9"/>
    <p:sldId id="310" r:id="rId10"/>
    <p:sldId id="311" r:id="rId11"/>
    <p:sldId id="313" r:id="rId12"/>
    <p:sldId id="307" r:id="rId13"/>
    <p:sldId id="315" r:id="rId14"/>
    <p:sldId id="277" r:id="rId15"/>
    <p:sldId id="318" r:id="rId16"/>
    <p:sldId id="317" r:id="rId17"/>
    <p:sldId id="319" r:id="rId18"/>
    <p:sldId id="320" r:id="rId19"/>
    <p:sldId id="284"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FBFE"/>
    <a:srgbClr val="6AE7FF"/>
    <a:srgbClr val="2782C0"/>
    <a:srgbClr val="0EE1E5"/>
    <a:srgbClr val="0CA2AB"/>
    <a:srgbClr val="04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22FA13-C9DF-48E2-A930-38FD853BB237}" v="30" dt="2022-06-06T07:24:01.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9" d="100"/>
          <a:sy n="79" d="100"/>
        </p:scale>
        <p:origin x="-34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i Ngoc" userId="9ba3cca4b75af6ee" providerId="LiveId" clId="{8622FA13-C9DF-48E2-A930-38FD853BB237}"/>
    <pc:docChg chg="undo custSel addSld delSld modSld sldOrd">
      <pc:chgData name="Hoi Ngoc" userId="9ba3cca4b75af6ee" providerId="LiveId" clId="{8622FA13-C9DF-48E2-A930-38FD853BB237}" dt="2022-06-06T07:25:20.718" v="149" actId="20577"/>
      <pc:docMkLst>
        <pc:docMk/>
      </pc:docMkLst>
      <pc:sldChg chg="modSp modAnim">
        <pc:chgData name="Hoi Ngoc" userId="9ba3cca4b75af6ee" providerId="LiveId" clId="{8622FA13-C9DF-48E2-A930-38FD853BB237}" dt="2022-06-06T06:33:29.992" v="45" actId="20577"/>
        <pc:sldMkLst>
          <pc:docMk/>
          <pc:sldMk cId="0" sldId="260"/>
        </pc:sldMkLst>
        <pc:spChg chg="mod">
          <ac:chgData name="Hoi Ngoc" userId="9ba3cca4b75af6ee" providerId="LiveId" clId="{8622FA13-C9DF-48E2-A930-38FD853BB237}" dt="2022-06-06T06:33:29.992" v="45" actId="20577"/>
          <ac:spMkLst>
            <pc:docMk/>
            <pc:sldMk cId="0" sldId="260"/>
            <ac:spMk id="8" creationId="{00000000-0000-0000-0000-000000000000}"/>
          </ac:spMkLst>
        </pc:spChg>
      </pc:sldChg>
      <pc:sldChg chg="addSp delSp modSp mod delAnim">
        <pc:chgData name="Hoi Ngoc" userId="9ba3cca4b75af6ee" providerId="LiveId" clId="{8622FA13-C9DF-48E2-A930-38FD853BB237}" dt="2022-06-06T06:28:23.549" v="29" actId="2165"/>
        <pc:sldMkLst>
          <pc:docMk/>
          <pc:sldMk cId="0" sldId="261"/>
        </pc:sldMkLst>
        <pc:spChg chg="del">
          <ac:chgData name="Hoi Ngoc" userId="9ba3cca4b75af6ee" providerId="LiveId" clId="{8622FA13-C9DF-48E2-A930-38FD853BB237}" dt="2022-06-06T06:27:22.521" v="21" actId="478"/>
          <ac:spMkLst>
            <pc:docMk/>
            <pc:sldMk cId="0" sldId="261"/>
            <ac:spMk id="8" creationId="{00000000-0000-0000-0000-000000000000}"/>
          </ac:spMkLst>
        </pc:spChg>
        <pc:spChg chg="del">
          <ac:chgData name="Hoi Ngoc" userId="9ba3cca4b75af6ee" providerId="LiveId" clId="{8622FA13-C9DF-48E2-A930-38FD853BB237}" dt="2022-06-06T06:27:17.661" v="19" actId="478"/>
          <ac:spMkLst>
            <pc:docMk/>
            <pc:sldMk cId="0" sldId="261"/>
            <ac:spMk id="9" creationId="{00000000-0000-0000-0000-000000000000}"/>
          </ac:spMkLst>
        </pc:spChg>
        <pc:spChg chg="del">
          <ac:chgData name="Hoi Ngoc" userId="9ba3cca4b75af6ee" providerId="LiveId" clId="{8622FA13-C9DF-48E2-A930-38FD853BB237}" dt="2022-06-06T06:27:17.661" v="19" actId="478"/>
          <ac:spMkLst>
            <pc:docMk/>
            <pc:sldMk cId="0" sldId="261"/>
            <ac:spMk id="10" creationId="{00000000-0000-0000-0000-000000000000}"/>
          </ac:spMkLst>
        </pc:spChg>
        <pc:spChg chg="del">
          <ac:chgData name="Hoi Ngoc" userId="9ba3cca4b75af6ee" providerId="LiveId" clId="{8622FA13-C9DF-48E2-A930-38FD853BB237}" dt="2022-06-06T06:27:17.661" v="19" actId="478"/>
          <ac:spMkLst>
            <pc:docMk/>
            <pc:sldMk cId="0" sldId="261"/>
            <ac:spMk id="11" creationId="{00000000-0000-0000-0000-000000000000}"/>
          </ac:spMkLst>
        </pc:spChg>
        <pc:spChg chg="del">
          <ac:chgData name="Hoi Ngoc" userId="9ba3cca4b75af6ee" providerId="LiveId" clId="{8622FA13-C9DF-48E2-A930-38FD853BB237}" dt="2022-06-06T06:27:19.977" v="20" actId="478"/>
          <ac:spMkLst>
            <pc:docMk/>
            <pc:sldMk cId="0" sldId="261"/>
            <ac:spMk id="12" creationId="{00000000-0000-0000-0000-000000000000}"/>
          </ac:spMkLst>
        </pc:spChg>
        <pc:spChg chg="del">
          <ac:chgData name="Hoi Ngoc" userId="9ba3cca4b75af6ee" providerId="LiveId" clId="{8622FA13-C9DF-48E2-A930-38FD853BB237}" dt="2022-06-06T06:27:17.661" v="19" actId="478"/>
          <ac:spMkLst>
            <pc:docMk/>
            <pc:sldMk cId="0" sldId="261"/>
            <ac:spMk id="13" creationId="{00000000-0000-0000-0000-000000000000}"/>
          </ac:spMkLst>
        </pc:spChg>
        <pc:spChg chg="del">
          <ac:chgData name="Hoi Ngoc" userId="9ba3cca4b75af6ee" providerId="LiveId" clId="{8622FA13-C9DF-48E2-A930-38FD853BB237}" dt="2022-06-06T06:27:17.661" v="19" actId="478"/>
          <ac:spMkLst>
            <pc:docMk/>
            <pc:sldMk cId="0" sldId="261"/>
            <ac:spMk id="14" creationId="{D1B3E731-2478-C8E2-FAF7-17E3139ECEB6}"/>
          </ac:spMkLst>
        </pc:spChg>
        <pc:spChg chg="del">
          <ac:chgData name="Hoi Ngoc" userId="9ba3cca4b75af6ee" providerId="LiveId" clId="{8622FA13-C9DF-48E2-A930-38FD853BB237}" dt="2022-06-06T06:27:19.977" v="20" actId="478"/>
          <ac:spMkLst>
            <pc:docMk/>
            <pc:sldMk cId="0" sldId="261"/>
            <ac:spMk id="16" creationId="{35AA1E2B-1D6C-7C4B-B103-AA7F7B6697AB}"/>
          </ac:spMkLst>
        </pc:spChg>
        <pc:spChg chg="del">
          <ac:chgData name="Hoi Ngoc" userId="9ba3cca4b75af6ee" providerId="LiveId" clId="{8622FA13-C9DF-48E2-A930-38FD853BB237}" dt="2022-06-06T06:27:17.661" v="19" actId="478"/>
          <ac:spMkLst>
            <pc:docMk/>
            <pc:sldMk cId="0" sldId="261"/>
            <ac:spMk id="32" creationId="{00000000-0000-0000-0000-000000000000}"/>
          </ac:spMkLst>
        </pc:spChg>
        <pc:spChg chg="del">
          <ac:chgData name="Hoi Ngoc" userId="9ba3cca4b75af6ee" providerId="LiveId" clId="{8622FA13-C9DF-48E2-A930-38FD853BB237}" dt="2022-06-06T06:27:17.661" v="19" actId="478"/>
          <ac:spMkLst>
            <pc:docMk/>
            <pc:sldMk cId="0" sldId="261"/>
            <ac:spMk id="33" creationId="{00000000-0000-0000-0000-000000000000}"/>
          </ac:spMkLst>
        </pc:spChg>
        <pc:graphicFrameChg chg="add mod modGraphic">
          <ac:chgData name="Hoi Ngoc" userId="9ba3cca4b75af6ee" providerId="LiveId" clId="{8622FA13-C9DF-48E2-A930-38FD853BB237}" dt="2022-06-06T06:28:23.549" v="29" actId="2165"/>
          <ac:graphicFrameMkLst>
            <pc:docMk/>
            <pc:sldMk cId="0" sldId="261"/>
            <ac:graphicFrameMk id="15" creationId="{571CE6B5-6EB9-4FD1-84DA-017113017775}"/>
          </ac:graphicFrameMkLst>
        </pc:graphicFrameChg>
      </pc:sldChg>
      <pc:sldChg chg="modSp mod">
        <pc:chgData name="Hoi Ngoc" userId="9ba3cca4b75af6ee" providerId="LiveId" clId="{8622FA13-C9DF-48E2-A930-38FD853BB237}" dt="2022-06-06T06:27:44.259" v="25" actId="21"/>
        <pc:sldMkLst>
          <pc:docMk/>
          <pc:sldMk cId="167108947" sldId="314"/>
        </pc:sldMkLst>
        <pc:graphicFrameChg chg="mod modGraphic">
          <ac:chgData name="Hoi Ngoc" userId="9ba3cca4b75af6ee" providerId="LiveId" clId="{8622FA13-C9DF-48E2-A930-38FD853BB237}" dt="2022-06-06T06:27:44.259" v="25" actId="21"/>
          <ac:graphicFrameMkLst>
            <pc:docMk/>
            <pc:sldMk cId="167108947" sldId="314"/>
            <ac:graphicFrameMk id="2" creationId="{F8743FFE-8DBA-304D-B078-93E871CD6DA6}"/>
          </ac:graphicFrameMkLst>
        </pc:graphicFrameChg>
      </pc:sldChg>
      <pc:sldChg chg="ord">
        <pc:chgData name="Hoi Ngoc" userId="9ba3cca4b75af6ee" providerId="LiveId" clId="{8622FA13-C9DF-48E2-A930-38FD853BB237}" dt="2022-06-06T06:17:17.147" v="1"/>
        <pc:sldMkLst>
          <pc:docMk/>
          <pc:sldMk cId="4278577330" sldId="315"/>
        </pc:sldMkLst>
      </pc:sldChg>
      <pc:sldChg chg="addSp delSp add del mod addAnim delAnim">
        <pc:chgData name="Hoi Ngoc" userId="9ba3cca4b75af6ee" providerId="LiveId" clId="{8622FA13-C9DF-48E2-A930-38FD853BB237}" dt="2022-06-06T06:27:09.483" v="16"/>
        <pc:sldMkLst>
          <pc:docMk/>
          <pc:sldMk cId="734757273" sldId="316"/>
        </pc:sldMkLst>
        <pc:spChg chg="add del">
          <ac:chgData name="Hoi Ngoc" userId="9ba3cca4b75af6ee" providerId="LiveId" clId="{8622FA13-C9DF-48E2-A930-38FD853BB237}" dt="2022-06-06T06:27:07.650" v="14" actId="478"/>
          <ac:spMkLst>
            <pc:docMk/>
            <pc:sldMk cId="734757273" sldId="316"/>
            <ac:spMk id="8" creationId="{00000000-0000-0000-0000-000000000000}"/>
          </ac:spMkLst>
        </pc:spChg>
        <pc:spChg chg="add del">
          <ac:chgData name="Hoi Ngoc" userId="9ba3cca4b75af6ee" providerId="LiveId" clId="{8622FA13-C9DF-48E2-A930-38FD853BB237}" dt="2022-06-06T06:27:07.650" v="14" actId="478"/>
          <ac:spMkLst>
            <pc:docMk/>
            <pc:sldMk cId="734757273" sldId="316"/>
            <ac:spMk id="9" creationId="{00000000-0000-0000-0000-000000000000}"/>
          </ac:spMkLst>
        </pc:spChg>
        <pc:spChg chg="add del">
          <ac:chgData name="Hoi Ngoc" userId="9ba3cca4b75af6ee" providerId="LiveId" clId="{8622FA13-C9DF-48E2-A930-38FD853BB237}" dt="2022-06-06T06:27:07.650" v="14" actId="478"/>
          <ac:spMkLst>
            <pc:docMk/>
            <pc:sldMk cId="734757273" sldId="316"/>
            <ac:spMk id="10" creationId="{00000000-0000-0000-0000-000000000000}"/>
          </ac:spMkLst>
        </pc:spChg>
        <pc:spChg chg="add del">
          <ac:chgData name="Hoi Ngoc" userId="9ba3cca4b75af6ee" providerId="LiveId" clId="{8622FA13-C9DF-48E2-A930-38FD853BB237}" dt="2022-06-06T06:27:07.650" v="14" actId="478"/>
          <ac:spMkLst>
            <pc:docMk/>
            <pc:sldMk cId="734757273" sldId="316"/>
            <ac:spMk id="11" creationId="{00000000-0000-0000-0000-000000000000}"/>
          </ac:spMkLst>
        </pc:spChg>
        <pc:spChg chg="add del">
          <ac:chgData name="Hoi Ngoc" userId="9ba3cca4b75af6ee" providerId="LiveId" clId="{8622FA13-C9DF-48E2-A930-38FD853BB237}" dt="2022-06-06T06:27:08.903" v="15" actId="478"/>
          <ac:spMkLst>
            <pc:docMk/>
            <pc:sldMk cId="734757273" sldId="316"/>
            <ac:spMk id="12" creationId="{00000000-0000-0000-0000-000000000000}"/>
          </ac:spMkLst>
        </pc:spChg>
        <pc:spChg chg="add del">
          <ac:chgData name="Hoi Ngoc" userId="9ba3cca4b75af6ee" providerId="LiveId" clId="{8622FA13-C9DF-48E2-A930-38FD853BB237}" dt="2022-06-06T06:27:08.903" v="15" actId="478"/>
          <ac:spMkLst>
            <pc:docMk/>
            <pc:sldMk cId="734757273" sldId="316"/>
            <ac:spMk id="13" creationId="{00000000-0000-0000-0000-000000000000}"/>
          </ac:spMkLst>
        </pc:spChg>
        <pc:spChg chg="add del">
          <ac:chgData name="Hoi Ngoc" userId="9ba3cca4b75af6ee" providerId="LiveId" clId="{8622FA13-C9DF-48E2-A930-38FD853BB237}" dt="2022-06-06T06:27:08.903" v="15" actId="478"/>
          <ac:spMkLst>
            <pc:docMk/>
            <pc:sldMk cId="734757273" sldId="316"/>
            <ac:spMk id="14" creationId="{D1B3E731-2478-C8E2-FAF7-17E3139ECEB6}"/>
          </ac:spMkLst>
        </pc:spChg>
        <pc:spChg chg="add del">
          <ac:chgData name="Hoi Ngoc" userId="9ba3cca4b75af6ee" providerId="LiveId" clId="{8622FA13-C9DF-48E2-A930-38FD853BB237}" dt="2022-06-06T06:27:08.903" v="15" actId="478"/>
          <ac:spMkLst>
            <pc:docMk/>
            <pc:sldMk cId="734757273" sldId="316"/>
            <ac:spMk id="16" creationId="{35AA1E2B-1D6C-7C4B-B103-AA7F7B6697AB}"/>
          </ac:spMkLst>
        </pc:spChg>
        <pc:spChg chg="add del">
          <ac:chgData name="Hoi Ngoc" userId="9ba3cca4b75af6ee" providerId="LiveId" clId="{8622FA13-C9DF-48E2-A930-38FD853BB237}" dt="2022-06-06T06:27:08.903" v="15" actId="478"/>
          <ac:spMkLst>
            <pc:docMk/>
            <pc:sldMk cId="734757273" sldId="316"/>
            <ac:spMk id="32" creationId="{00000000-0000-0000-0000-000000000000}"/>
          </ac:spMkLst>
        </pc:spChg>
        <pc:spChg chg="add del">
          <ac:chgData name="Hoi Ngoc" userId="9ba3cca4b75af6ee" providerId="LiveId" clId="{8622FA13-C9DF-48E2-A930-38FD853BB237}" dt="2022-06-06T06:27:07.650" v="14" actId="478"/>
          <ac:spMkLst>
            <pc:docMk/>
            <pc:sldMk cId="734757273" sldId="316"/>
            <ac:spMk id="33" creationId="{00000000-0000-0000-0000-000000000000}"/>
          </ac:spMkLst>
        </pc:spChg>
      </pc:sldChg>
      <pc:sldChg chg="addSp delSp modSp add mod">
        <pc:chgData name="Hoi Ngoc" userId="9ba3cca4b75af6ee" providerId="LiveId" clId="{8622FA13-C9DF-48E2-A930-38FD853BB237}" dt="2022-06-06T07:25:20.718" v="149" actId="20577"/>
        <pc:sldMkLst>
          <pc:docMk/>
          <pc:sldMk cId="2025665767" sldId="316"/>
        </pc:sldMkLst>
        <pc:spChg chg="mod">
          <ac:chgData name="Hoi Ngoc" userId="9ba3cca4b75af6ee" providerId="LiveId" clId="{8622FA13-C9DF-48E2-A930-38FD853BB237}" dt="2022-06-06T07:25:20.718" v="149" actId="20577"/>
          <ac:spMkLst>
            <pc:docMk/>
            <pc:sldMk cId="2025665767" sldId="316"/>
            <ac:spMk id="11" creationId="{A7B2AD21-52BB-0AC1-52F5-789F53C71F71}"/>
          </ac:spMkLst>
        </pc:spChg>
        <pc:picChg chg="del">
          <ac:chgData name="Hoi Ngoc" userId="9ba3cca4b75af6ee" providerId="LiveId" clId="{8622FA13-C9DF-48E2-A930-38FD853BB237}" dt="2022-06-06T07:21:32.145" v="47" actId="478"/>
          <ac:picMkLst>
            <pc:docMk/>
            <pc:sldMk cId="2025665767" sldId="316"/>
            <ac:picMk id="3" creationId="{6513C54D-0A7D-BC7A-AEE1-245B3472DFC1}"/>
          </ac:picMkLst>
        </pc:picChg>
        <pc:picChg chg="add">
          <ac:chgData name="Hoi Ngoc" userId="9ba3cca4b75af6ee" providerId="LiveId" clId="{8622FA13-C9DF-48E2-A930-38FD853BB237}" dt="2022-06-06T07:24:01.432" v="49"/>
          <ac:picMkLst>
            <pc:docMk/>
            <pc:sldMk cId="2025665767" sldId="316"/>
            <ac:picMk id="1026" creationId="{02B332A0-3214-47BD-BC26-D51436B18769}"/>
          </ac:picMkLst>
        </pc:picChg>
      </pc:sldChg>
      <pc:sldChg chg="delSp modSp add del mod delAnim modAnim">
        <pc:chgData name="Hoi Ngoc" userId="9ba3cca4b75af6ee" providerId="LiveId" clId="{8622FA13-C9DF-48E2-A930-38FD853BB237}" dt="2022-06-06T06:32:21.088" v="36" actId="47"/>
        <pc:sldMkLst>
          <pc:docMk/>
          <pc:sldMk cId="3492963053" sldId="316"/>
        </pc:sldMkLst>
        <pc:spChg chg="del mod">
          <ac:chgData name="Hoi Ngoc" userId="9ba3cca4b75af6ee" providerId="LiveId" clId="{8622FA13-C9DF-48E2-A930-38FD853BB237}" dt="2022-06-06T06:32:19.905" v="35"/>
          <ac:spMkLst>
            <pc:docMk/>
            <pc:sldMk cId="3492963053" sldId="316"/>
            <ac:spMk id="8"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2022/6/18</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94A7F6C1-9603-45EE-A0D2-F3D33C7FD7D2}" type="datetimeFigureOut">
              <a:rPr lang="zh-CN" altLang="en-US" smtClean="0"/>
              <a:t>2022/6/18</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B611E28E-8D29-409A-8F38-39A934621C21}" type="slidenum">
              <a:rPr lang="zh-CN" altLang="en-US" smtClean="0"/>
              <a:t>‹#›</a:t>
            </a:fld>
            <a:endParaRPr lang="zh-CN" altLang="en-US"/>
          </a:p>
        </p:txBody>
      </p:sp>
    </p:spTree>
    <p:extLst>
      <p:ext uri="{BB962C8B-B14F-4D97-AF65-F5344CB8AC3E}">
        <p14:creationId xmlns:p14="http://schemas.microsoft.com/office/powerpoint/2010/main" val="2962033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11</a:t>
            </a:fld>
            <a:endParaRPr lang="zh-CN" altLang="en-US"/>
          </a:p>
        </p:txBody>
      </p:sp>
    </p:spTree>
    <p:extLst>
      <p:ext uri="{BB962C8B-B14F-4D97-AF65-F5344CB8AC3E}">
        <p14:creationId xmlns:p14="http://schemas.microsoft.com/office/powerpoint/2010/main" val="124824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12</a:t>
            </a:fld>
            <a:endParaRPr lang="zh-CN" altLang="en-US"/>
          </a:p>
        </p:txBody>
      </p:sp>
    </p:spTree>
    <p:extLst>
      <p:ext uri="{BB962C8B-B14F-4D97-AF65-F5344CB8AC3E}">
        <p14:creationId xmlns:p14="http://schemas.microsoft.com/office/powerpoint/2010/main" val="3673350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13</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15</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16</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17</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18</a:t>
            </a:fld>
            <a:endParaRPr lang="zh-CN" altLang="en-US"/>
          </a:p>
        </p:txBody>
      </p:sp>
    </p:spTree>
    <p:extLst>
      <p:ext uri="{BB962C8B-B14F-4D97-AF65-F5344CB8AC3E}">
        <p14:creationId xmlns:p14="http://schemas.microsoft.com/office/powerpoint/2010/main" val="1252683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19</a:t>
            </a:fld>
            <a:endParaRPr lang="zh-CN" altLang="en-US"/>
          </a:p>
        </p:txBody>
      </p:sp>
    </p:spTree>
    <p:extLst>
      <p:ext uri="{BB962C8B-B14F-4D97-AF65-F5344CB8AC3E}">
        <p14:creationId xmlns:p14="http://schemas.microsoft.com/office/powerpoint/2010/main" val="3738608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2</a:t>
            </a:fld>
            <a:endParaRPr lang="zh-CN" altLang="en-US"/>
          </a:p>
        </p:txBody>
      </p:sp>
    </p:spTree>
    <p:extLst>
      <p:ext uri="{BB962C8B-B14F-4D97-AF65-F5344CB8AC3E}">
        <p14:creationId xmlns:p14="http://schemas.microsoft.com/office/powerpoint/2010/main" val="3285337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8</a:t>
            </a:fld>
            <a:endParaRPr lang="zh-CN" altLang="en-US"/>
          </a:p>
        </p:txBody>
      </p:sp>
    </p:spTree>
    <p:extLst>
      <p:ext uri="{BB962C8B-B14F-4D97-AF65-F5344CB8AC3E}">
        <p14:creationId xmlns:p14="http://schemas.microsoft.com/office/powerpoint/2010/main" val="310687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9</a:t>
            </a:fld>
            <a:endParaRPr lang="zh-CN" altLang="en-US"/>
          </a:p>
        </p:txBody>
      </p:sp>
    </p:spTree>
    <p:extLst>
      <p:ext uri="{BB962C8B-B14F-4D97-AF65-F5344CB8AC3E}">
        <p14:creationId xmlns:p14="http://schemas.microsoft.com/office/powerpoint/2010/main" val="2851830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611E28E-8D29-409A-8F38-39A934621C21}" type="slidenum">
              <a:rPr lang="zh-CN" altLang="en-US" smtClean="0"/>
              <a:t>10</a:t>
            </a:fld>
            <a:endParaRPr lang="zh-CN" altLang="en-US"/>
          </a:p>
        </p:txBody>
      </p:sp>
    </p:spTree>
    <p:extLst>
      <p:ext uri="{BB962C8B-B14F-4D97-AF65-F5344CB8AC3E}">
        <p14:creationId xmlns:p14="http://schemas.microsoft.com/office/powerpoint/2010/main" val="2630958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p:pull/>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descr="e48e1d0cbffed09322e60ec6a930eaf3"/>
          <p:cNvPicPr>
            <a:picLocks noChangeAspect="1"/>
          </p:cNvPicPr>
          <p:nvPr userDrawn="1"/>
        </p:nvPicPr>
        <p:blipFill>
          <a:blip r:embed="rId3"/>
          <a:srcRect l="2081" r="13876"/>
          <a:stretch>
            <a:fillRect/>
          </a:stretch>
        </p:blipFill>
        <p:spPr>
          <a:xfrm>
            <a:off x="-60325" y="-5080"/>
            <a:ext cx="12313285" cy="6868160"/>
          </a:xfrm>
          <a:prstGeom prst="rect">
            <a:avLst/>
          </a:prstGeom>
        </p:spPr>
      </p:pic>
      <p:sp>
        <p:nvSpPr>
          <p:cNvPr id="10" name="矩形 9"/>
          <p:cNvSpPr/>
          <p:nvPr userDrawn="1"/>
        </p:nvSpPr>
        <p:spPr>
          <a:xfrm>
            <a:off x="-60325" y="-5080"/>
            <a:ext cx="12313285" cy="686943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ransition spd="med" advClick="0">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www.webharvy.com/download.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5"/>
          <a:stretch>
            <a:fillRect/>
          </a:stretch>
        </p:blipFill>
        <p:spPr>
          <a:xfrm>
            <a:off x="-8890" y="-2540"/>
            <a:ext cx="6817360" cy="6863715"/>
          </a:xfrm>
          <a:prstGeom prst="rect">
            <a:avLst/>
          </a:prstGeom>
        </p:spPr>
      </p:pic>
      <p:pic>
        <p:nvPicPr>
          <p:cNvPr id="5" name="Audio Machine - Breath and Life">
            <a:hlinkClick r:id="" action="ppaction://media"/>
          </p:cNvPr>
          <p:cNvPicPr>
            <a:picLocks noChangeAspect="1"/>
          </p:cNvPicPr>
          <p:nvPr>
            <a:audioFile r:link="rId2"/>
            <p:extLst>
              <p:ext uri="{DAA4B4D4-6D71-4841-9C94-3DE7FCFB9230}">
                <p14:media xmlns:p14="http://schemas.microsoft.com/office/powerpoint/2010/main" r:embed="rId1">
                  <p14:fade in="750"/>
                </p14:media>
              </p:ext>
            </p:extLst>
          </p:nvPr>
        </p:nvPicPr>
        <p:blipFill>
          <a:blip r:embed="rId6"/>
          <a:stretch>
            <a:fillRect/>
          </a:stretch>
        </p:blipFill>
        <p:spPr>
          <a:xfrm>
            <a:off x="-695058" y="124626"/>
            <a:ext cx="609600" cy="609600"/>
          </a:xfrm>
          <a:prstGeom prst="rect">
            <a:avLst/>
          </a:prstGeom>
        </p:spPr>
      </p:pic>
      <p:sp>
        <p:nvSpPr>
          <p:cNvPr id="6" name="矩形 5">
            <a:extLst>
              <a:ext uri="{FF2B5EF4-FFF2-40B4-BE49-F238E27FC236}">
                <a16:creationId xmlns:a16="http://schemas.microsoft.com/office/drawing/2014/main" xmlns=""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6D54B045-3F54-42AE-BF74-08B9E82CE514}"/>
              </a:ext>
            </a:extLst>
          </p:cNvPr>
          <p:cNvGrpSpPr/>
          <p:nvPr/>
        </p:nvGrpSpPr>
        <p:grpSpPr>
          <a:xfrm>
            <a:off x="473529" y="1705451"/>
            <a:ext cx="10793185" cy="5677357"/>
            <a:chOff x="2144849" y="1087376"/>
            <a:chExt cx="10793185" cy="5677357"/>
          </a:xfrm>
        </p:grpSpPr>
        <p:sp>
          <p:nvSpPr>
            <p:cNvPr id="11" name="文本框 10"/>
            <p:cNvSpPr txBox="1"/>
            <p:nvPr/>
          </p:nvSpPr>
          <p:spPr>
            <a:xfrm>
              <a:off x="2144849" y="1087376"/>
              <a:ext cx="10793185" cy="769441"/>
            </a:xfrm>
            <a:prstGeom prst="rect">
              <a:avLst/>
            </a:prstGeom>
            <a:noFill/>
            <a:effectLst/>
          </p:spPr>
          <p:txBody>
            <a:bodyPr wrap="square" rtlCol="0">
              <a:spAutoFit/>
            </a:bodyPr>
            <a:lstStyle/>
            <a:p>
              <a:pPr algn="ctr"/>
              <a:r>
                <a:rPr lang="en-US" sz="4400" dirty="0">
                  <a:solidFill>
                    <a:srgbClr val="6AE7FF"/>
                  </a:solidFill>
                  <a:effectLst/>
                  <a:latin typeface="Yeseva One" panose="00000500000000000000" pitchFamily="2" charset="0"/>
                  <a:ea typeface="微软雅黑" panose="020B0503020204020204" charset="-122"/>
                </a:rPr>
                <a:t>B</a:t>
              </a:r>
              <a:r>
                <a:rPr lang="en-US" sz="4400" dirty="0">
                  <a:solidFill>
                    <a:srgbClr val="6AE7FF"/>
                  </a:solidFill>
                  <a:latin typeface="Yeseva One" panose="00000500000000000000" pitchFamily="2" charset="0"/>
                  <a:ea typeface="微软雅黑" panose="020B0503020204020204" charset="-122"/>
                </a:rPr>
                <a:t>ÁO CÁO MÔN CƠ SỞ DỮ LIỆU NÂNG CAO</a:t>
              </a:r>
              <a:endParaRPr lang="en-US" sz="4400" dirty="0">
                <a:solidFill>
                  <a:srgbClr val="6AE7FF"/>
                </a:solidFill>
                <a:effectLst/>
                <a:latin typeface="Yeseva One" panose="00000500000000000000" pitchFamily="2" charset="0"/>
                <a:ea typeface="微软雅黑" panose="020B0503020204020204" charset="-122"/>
              </a:endParaRPr>
            </a:p>
          </p:txBody>
        </p:sp>
        <p:sp>
          <p:nvSpPr>
            <p:cNvPr id="8" name="文本框 7"/>
            <p:cNvSpPr txBox="1"/>
            <p:nvPr/>
          </p:nvSpPr>
          <p:spPr>
            <a:xfrm>
              <a:off x="4721596" y="2086529"/>
              <a:ext cx="7176566" cy="4678204"/>
            </a:xfrm>
            <a:prstGeom prst="rect">
              <a:avLst/>
            </a:prstGeom>
            <a:noFill/>
          </p:spPr>
          <p:txBody>
            <a:bodyPr wrap="square" rtlCol="0">
              <a:spAutoFit/>
            </a:bodyPr>
            <a:lstStyle/>
            <a:p>
              <a:pPr algn="ctr"/>
              <a:endParaRPr lang="en-US" altLang="zh-CN" sz="2000" dirty="0">
                <a:solidFill>
                  <a:srgbClr val="10FBFE"/>
                </a:solidFill>
                <a:latin typeface="Yeseva One" panose="00000500000000000000" pitchFamily="2" charset="0"/>
                <a:ea typeface="微软雅黑" panose="020B0503020204020204" charset="-122"/>
              </a:endParaRPr>
            </a:p>
            <a:p>
              <a:pPr algn="ctr"/>
              <a:r>
                <a:rPr lang="en-US" altLang="zh-CN" sz="2000" dirty="0">
                  <a:solidFill>
                    <a:srgbClr val="10FBFE"/>
                  </a:solidFill>
                  <a:latin typeface="Yeseva One" panose="00000500000000000000" pitchFamily="2" charset="0"/>
                  <a:ea typeface="微软雅黑" panose="020B0503020204020204" charset="-122"/>
                </a:rPr>
                <a:t>ĐỀ TÀI </a:t>
              </a:r>
            </a:p>
            <a:p>
              <a:pPr algn="ctr"/>
              <a:r>
                <a:rPr lang="en-US" altLang="zh-CN" sz="2000" dirty="0">
                  <a:solidFill>
                    <a:srgbClr val="10FBFE"/>
                  </a:solidFill>
                  <a:latin typeface="Yeseva One" panose="00000500000000000000" pitchFamily="2" charset="0"/>
                  <a:ea typeface="微软雅黑" panose="020B0503020204020204" charset="-122"/>
                </a:rPr>
                <a:t>XÂY DỰNG WEBSITE BÁN SÁCH</a:t>
              </a:r>
            </a:p>
            <a:p>
              <a:pPr algn="ctr"/>
              <a:endParaRPr lang="en-US" altLang="zh-CN" sz="2000" dirty="0">
                <a:solidFill>
                  <a:srgbClr val="10FBFE"/>
                </a:solidFill>
                <a:latin typeface="Yeseva One" panose="00000500000000000000" pitchFamily="2" charset="0"/>
                <a:ea typeface="微软雅黑" panose="020B0503020204020204" charset="-122"/>
              </a:endParaRPr>
            </a:p>
            <a:p>
              <a:pPr lvl="2" algn="ctr"/>
              <a:r>
                <a:rPr lang="en-US" b="1" dirty="0" err="1" smtClean="0">
                  <a:solidFill>
                    <a:srgbClr val="00B0F0"/>
                  </a:solidFill>
                  <a:latin typeface="Yeseva One"/>
                </a:rPr>
                <a:t>Giảng</a:t>
              </a:r>
              <a:r>
                <a:rPr lang="en-US" b="1" dirty="0" smtClean="0">
                  <a:solidFill>
                    <a:srgbClr val="00B0F0"/>
                  </a:solidFill>
                  <a:latin typeface="Yeseva One"/>
                </a:rPr>
                <a:t> </a:t>
              </a:r>
              <a:r>
                <a:rPr lang="en-US" b="1" dirty="0" err="1">
                  <a:solidFill>
                    <a:srgbClr val="00B0F0"/>
                  </a:solidFill>
                  <a:latin typeface="Yeseva One"/>
                </a:rPr>
                <a:t>viên</a:t>
              </a:r>
              <a:r>
                <a:rPr lang="en-US" b="1" dirty="0">
                  <a:solidFill>
                    <a:srgbClr val="00B0F0"/>
                  </a:solidFill>
                  <a:latin typeface="Yeseva One"/>
                </a:rPr>
                <a:t> : </a:t>
              </a:r>
              <a:r>
                <a:rPr lang="en-US" b="1" dirty="0" err="1">
                  <a:solidFill>
                    <a:srgbClr val="00B0F0"/>
                  </a:solidFill>
                  <a:latin typeface="Yeseva One"/>
                </a:rPr>
                <a:t>Võ</a:t>
              </a:r>
              <a:r>
                <a:rPr lang="en-US" b="1" dirty="0">
                  <a:solidFill>
                    <a:srgbClr val="00B0F0"/>
                  </a:solidFill>
                  <a:latin typeface="Yeseva One"/>
                </a:rPr>
                <a:t> </a:t>
              </a:r>
              <a:r>
                <a:rPr lang="en-US" b="1" dirty="0" err="1">
                  <a:solidFill>
                    <a:srgbClr val="00B0F0"/>
                  </a:solidFill>
                  <a:latin typeface="Yeseva One"/>
                </a:rPr>
                <a:t>Công</a:t>
              </a:r>
              <a:r>
                <a:rPr lang="en-US" b="1" dirty="0">
                  <a:solidFill>
                    <a:srgbClr val="00B0F0"/>
                  </a:solidFill>
                  <a:latin typeface="Yeseva One"/>
                </a:rPr>
                <a:t> </a:t>
              </a:r>
              <a:r>
                <a:rPr lang="en-US" b="1" dirty="0" err="1">
                  <a:solidFill>
                    <a:srgbClr val="00B0F0"/>
                  </a:solidFill>
                  <a:latin typeface="Yeseva One"/>
                </a:rPr>
                <a:t>Đình</a:t>
              </a:r>
              <a:endParaRPr lang="en-US" dirty="0">
                <a:solidFill>
                  <a:srgbClr val="00B0F0"/>
                </a:solidFill>
                <a:latin typeface="Yeseva One"/>
              </a:endParaRPr>
            </a:p>
            <a:p>
              <a:pPr lvl="2" algn="ctr"/>
              <a:r>
                <a:rPr lang="en-US" b="1" dirty="0" err="1">
                  <a:solidFill>
                    <a:srgbClr val="00B0F0"/>
                  </a:solidFill>
                  <a:latin typeface="Yeseva One"/>
                </a:rPr>
                <a:t>Nhóm</a:t>
              </a:r>
              <a:r>
                <a:rPr lang="en-US" b="1" dirty="0">
                  <a:solidFill>
                    <a:srgbClr val="00B0F0"/>
                  </a:solidFill>
                  <a:latin typeface="Yeseva One"/>
                </a:rPr>
                <a:t> </a:t>
              </a:r>
              <a:r>
                <a:rPr lang="en-US" b="1" dirty="0" err="1">
                  <a:solidFill>
                    <a:srgbClr val="00B0F0"/>
                  </a:solidFill>
                  <a:latin typeface="Yeseva One"/>
                </a:rPr>
                <a:t>thực</a:t>
              </a:r>
              <a:r>
                <a:rPr lang="en-US" b="1" dirty="0">
                  <a:solidFill>
                    <a:srgbClr val="00B0F0"/>
                  </a:solidFill>
                  <a:latin typeface="Yeseva One"/>
                </a:rPr>
                <a:t> </a:t>
              </a:r>
              <a:r>
                <a:rPr lang="en-US" b="1" dirty="0" err="1">
                  <a:solidFill>
                    <a:srgbClr val="00B0F0"/>
                  </a:solidFill>
                  <a:latin typeface="Yeseva One"/>
                </a:rPr>
                <a:t>hiện</a:t>
              </a:r>
              <a:r>
                <a:rPr lang="en-US" b="1" dirty="0">
                  <a:solidFill>
                    <a:srgbClr val="00B0F0"/>
                  </a:solidFill>
                  <a:latin typeface="Yeseva One"/>
                </a:rPr>
                <a:t> : </a:t>
              </a:r>
              <a:r>
                <a:rPr lang="en-US" b="1" dirty="0" err="1">
                  <a:solidFill>
                    <a:srgbClr val="00B0F0"/>
                  </a:solidFill>
                  <a:latin typeface="Yeseva One"/>
                </a:rPr>
                <a:t>Nhóm</a:t>
              </a:r>
              <a:r>
                <a:rPr lang="en-US" b="1" dirty="0">
                  <a:solidFill>
                    <a:srgbClr val="00B0F0"/>
                  </a:solidFill>
                  <a:latin typeface="Yeseva One"/>
                </a:rPr>
                <a:t> </a:t>
              </a:r>
              <a:r>
                <a:rPr lang="en-US" b="1" dirty="0" smtClean="0">
                  <a:solidFill>
                    <a:srgbClr val="00B0F0"/>
                  </a:solidFill>
                  <a:latin typeface="Yeseva One"/>
                </a:rPr>
                <a:t>3</a:t>
              </a:r>
            </a:p>
            <a:p>
              <a:pPr lvl="2" algn="ctr"/>
              <a:r>
                <a:rPr lang="en-US" b="1" dirty="0" smtClean="0">
                  <a:solidFill>
                    <a:srgbClr val="00B0F0"/>
                  </a:solidFill>
                  <a:latin typeface="Yeseva One"/>
                </a:rPr>
                <a:t>     </a:t>
              </a:r>
              <a:r>
                <a:rPr lang="en-US" b="1" dirty="0" err="1" smtClean="0">
                  <a:solidFill>
                    <a:srgbClr val="00B0F0"/>
                  </a:solidFill>
                  <a:latin typeface="Yeseva One"/>
                </a:rPr>
                <a:t>Sinh</a:t>
              </a:r>
              <a:r>
                <a:rPr lang="en-US" b="1" dirty="0" smtClean="0">
                  <a:solidFill>
                    <a:srgbClr val="00B0F0"/>
                  </a:solidFill>
                  <a:latin typeface="Yeseva One"/>
                </a:rPr>
                <a:t> </a:t>
              </a:r>
              <a:r>
                <a:rPr lang="en-US" b="1" dirty="0" err="1" smtClean="0">
                  <a:solidFill>
                    <a:srgbClr val="00B0F0"/>
                  </a:solidFill>
                  <a:latin typeface="Yeseva One"/>
                </a:rPr>
                <a:t>viên</a:t>
              </a:r>
              <a:r>
                <a:rPr lang="en-US" b="1" dirty="0" smtClean="0">
                  <a:solidFill>
                    <a:srgbClr val="00B0F0"/>
                  </a:solidFill>
                  <a:latin typeface="Yeseva One"/>
                </a:rPr>
                <a:t>:    </a:t>
              </a:r>
              <a:r>
                <a:rPr lang="en-US" b="1" dirty="0" err="1" smtClean="0">
                  <a:solidFill>
                    <a:srgbClr val="00B0F0"/>
                  </a:solidFill>
                  <a:latin typeface="Yeseva One"/>
                </a:rPr>
                <a:t>Ngô</a:t>
              </a:r>
              <a:r>
                <a:rPr lang="en-US" b="1" dirty="0" smtClean="0">
                  <a:solidFill>
                    <a:srgbClr val="00B0F0"/>
                  </a:solidFill>
                  <a:latin typeface="Yeseva One"/>
                </a:rPr>
                <a:t> </a:t>
              </a:r>
              <a:r>
                <a:rPr lang="en-US" b="1" dirty="0" err="1" smtClean="0">
                  <a:solidFill>
                    <a:srgbClr val="00B0F0"/>
                  </a:solidFill>
                  <a:latin typeface="Yeseva One"/>
                </a:rPr>
                <a:t>Thị</a:t>
              </a:r>
              <a:r>
                <a:rPr lang="en-US" b="1" dirty="0" smtClean="0">
                  <a:solidFill>
                    <a:srgbClr val="00B0F0"/>
                  </a:solidFill>
                  <a:latin typeface="Yeseva One"/>
                </a:rPr>
                <a:t> </a:t>
              </a:r>
              <a:r>
                <a:rPr lang="en-US" b="1" dirty="0" err="1" smtClean="0">
                  <a:solidFill>
                    <a:srgbClr val="00B0F0"/>
                  </a:solidFill>
                  <a:latin typeface="Yeseva One"/>
                </a:rPr>
                <a:t>Huyền</a:t>
              </a:r>
              <a:endParaRPr lang="en-US" b="1" dirty="0" smtClean="0">
                <a:solidFill>
                  <a:srgbClr val="00B0F0"/>
                </a:solidFill>
                <a:latin typeface="Yeseva One"/>
              </a:endParaRPr>
            </a:p>
            <a:p>
              <a:pPr lvl="8"/>
              <a:r>
                <a:rPr lang="en-US" b="1" dirty="0" err="1" smtClean="0">
                  <a:solidFill>
                    <a:srgbClr val="00B0F0"/>
                  </a:solidFill>
                  <a:latin typeface="Yeseva One"/>
                </a:rPr>
                <a:t>Võ</a:t>
              </a:r>
              <a:r>
                <a:rPr lang="en-US" b="1" dirty="0" smtClean="0">
                  <a:solidFill>
                    <a:srgbClr val="00B0F0"/>
                  </a:solidFill>
                  <a:latin typeface="Yeseva One"/>
                </a:rPr>
                <a:t> </a:t>
              </a:r>
              <a:r>
                <a:rPr lang="en-US" b="1" dirty="0" err="1" smtClean="0">
                  <a:solidFill>
                    <a:srgbClr val="00B0F0"/>
                  </a:solidFill>
                  <a:latin typeface="Yeseva One"/>
                </a:rPr>
                <a:t>Thuỳ</a:t>
              </a:r>
              <a:r>
                <a:rPr lang="en-US" b="1" dirty="0" smtClean="0">
                  <a:solidFill>
                    <a:srgbClr val="00B0F0"/>
                  </a:solidFill>
                  <a:latin typeface="Yeseva One"/>
                </a:rPr>
                <a:t> </a:t>
              </a:r>
              <a:r>
                <a:rPr lang="en-US" b="1" dirty="0" err="1" smtClean="0">
                  <a:solidFill>
                    <a:srgbClr val="00B0F0"/>
                  </a:solidFill>
                  <a:latin typeface="Yeseva One"/>
                </a:rPr>
                <a:t>Dương</a:t>
              </a:r>
              <a:endParaRPr lang="en-US" b="1" dirty="0" smtClean="0">
                <a:solidFill>
                  <a:srgbClr val="00B0F0"/>
                </a:solidFill>
                <a:latin typeface="Yeseva One"/>
              </a:endParaRPr>
            </a:p>
            <a:p>
              <a:pPr lvl="8"/>
              <a:r>
                <a:rPr lang="en-US" b="1" dirty="0" err="1" smtClean="0">
                  <a:solidFill>
                    <a:srgbClr val="00B0F0"/>
                  </a:solidFill>
                  <a:latin typeface="Yeseva One"/>
                </a:rPr>
                <a:t>Nguyễn</a:t>
              </a:r>
              <a:r>
                <a:rPr lang="en-US" b="1" dirty="0" smtClean="0">
                  <a:solidFill>
                    <a:srgbClr val="00B0F0"/>
                  </a:solidFill>
                  <a:latin typeface="Yeseva One"/>
                </a:rPr>
                <a:t> </a:t>
              </a:r>
              <a:r>
                <a:rPr lang="en-US" b="1" dirty="0" err="1" smtClean="0">
                  <a:solidFill>
                    <a:srgbClr val="00B0F0"/>
                  </a:solidFill>
                  <a:latin typeface="Yeseva One"/>
                </a:rPr>
                <a:t>Tấn</a:t>
              </a:r>
              <a:r>
                <a:rPr lang="en-US" b="1" dirty="0" smtClean="0">
                  <a:solidFill>
                    <a:srgbClr val="00B0F0"/>
                  </a:solidFill>
                  <a:latin typeface="Yeseva One"/>
                </a:rPr>
                <a:t> </a:t>
              </a:r>
              <a:r>
                <a:rPr lang="en-US" b="1" dirty="0" err="1" smtClean="0">
                  <a:solidFill>
                    <a:srgbClr val="00B0F0"/>
                  </a:solidFill>
                  <a:latin typeface="Yeseva One"/>
                </a:rPr>
                <a:t>Hoà</a:t>
              </a:r>
              <a:endParaRPr lang="en-US" b="1" dirty="0" smtClean="0">
                <a:solidFill>
                  <a:srgbClr val="00B0F0"/>
                </a:solidFill>
                <a:latin typeface="Yeseva One"/>
              </a:endParaRPr>
            </a:p>
            <a:p>
              <a:pPr lvl="8"/>
              <a:r>
                <a:rPr lang="en-US" b="1" dirty="0" err="1" smtClean="0">
                  <a:solidFill>
                    <a:srgbClr val="00B0F0"/>
                  </a:solidFill>
                  <a:latin typeface="Yeseva One"/>
                </a:rPr>
                <a:t>Nguyễn</a:t>
              </a:r>
              <a:r>
                <a:rPr lang="en-US" b="1" dirty="0" smtClean="0">
                  <a:solidFill>
                    <a:srgbClr val="00B0F0"/>
                  </a:solidFill>
                  <a:latin typeface="Yeseva One"/>
                </a:rPr>
                <a:t> Minh </a:t>
              </a:r>
              <a:r>
                <a:rPr lang="en-US" b="1" dirty="0" err="1" smtClean="0">
                  <a:solidFill>
                    <a:srgbClr val="00B0F0"/>
                  </a:solidFill>
                  <a:latin typeface="Yeseva One"/>
                </a:rPr>
                <a:t>Huy</a:t>
              </a:r>
              <a:endParaRPr lang="en-US" b="1" dirty="0" smtClean="0">
                <a:solidFill>
                  <a:srgbClr val="00B0F0"/>
                </a:solidFill>
                <a:latin typeface="Yeseva One"/>
              </a:endParaRPr>
            </a:p>
            <a:p>
              <a:pPr lvl="8"/>
              <a:r>
                <a:rPr lang="en-US" b="1" dirty="0" err="1" smtClean="0">
                  <a:solidFill>
                    <a:srgbClr val="00B0F0"/>
                  </a:solidFill>
                  <a:latin typeface="Yeseva One"/>
                </a:rPr>
                <a:t>Nguyễn</a:t>
              </a:r>
              <a:r>
                <a:rPr lang="en-US" b="1" dirty="0" smtClean="0">
                  <a:solidFill>
                    <a:srgbClr val="00B0F0"/>
                  </a:solidFill>
                  <a:latin typeface="Yeseva One"/>
                </a:rPr>
                <a:t> </a:t>
              </a:r>
              <a:r>
                <a:rPr lang="en-US" b="1" dirty="0" err="1" smtClean="0">
                  <a:solidFill>
                    <a:srgbClr val="00B0F0"/>
                  </a:solidFill>
                  <a:latin typeface="Yeseva One"/>
                </a:rPr>
                <a:t>Viết</a:t>
              </a:r>
              <a:r>
                <a:rPr lang="en-US" b="1" dirty="0" smtClean="0">
                  <a:solidFill>
                    <a:srgbClr val="00B0F0"/>
                  </a:solidFill>
                  <a:latin typeface="Yeseva One"/>
                </a:rPr>
                <a:t> </a:t>
              </a:r>
              <a:r>
                <a:rPr lang="en-US" b="1" dirty="0" err="1" smtClean="0">
                  <a:solidFill>
                    <a:srgbClr val="00B0F0"/>
                  </a:solidFill>
                  <a:latin typeface="Yeseva One"/>
                </a:rPr>
                <a:t>Hạnh</a:t>
              </a:r>
              <a:endParaRPr lang="en-US" b="1" dirty="0" smtClean="0">
                <a:solidFill>
                  <a:srgbClr val="00B0F0"/>
                </a:solidFill>
                <a:latin typeface="Yeseva One"/>
              </a:endParaRPr>
            </a:p>
            <a:p>
              <a:pPr lvl="8"/>
              <a:r>
                <a:rPr lang="en-US" b="1" dirty="0" err="1" smtClean="0">
                  <a:solidFill>
                    <a:srgbClr val="00B0F0"/>
                  </a:solidFill>
                  <a:latin typeface="Yeseva One"/>
                </a:rPr>
                <a:t>Đoàn</a:t>
              </a:r>
              <a:r>
                <a:rPr lang="en-US" b="1" dirty="0" smtClean="0">
                  <a:solidFill>
                    <a:srgbClr val="00B0F0"/>
                  </a:solidFill>
                  <a:latin typeface="Yeseva One"/>
                </a:rPr>
                <a:t> </a:t>
              </a:r>
              <a:r>
                <a:rPr lang="en-US" b="1" dirty="0" err="1" smtClean="0">
                  <a:solidFill>
                    <a:srgbClr val="00B0F0"/>
                  </a:solidFill>
                  <a:latin typeface="Yeseva One"/>
                </a:rPr>
                <a:t>Ngọc</a:t>
              </a:r>
              <a:r>
                <a:rPr lang="en-US" b="1" dirty="0" smtClean="0">
                  <a:solidFill>
                    <a:srgbClr val="00B0F0"/>
                  </a:solidFill>
                  <a:latin typeface="Yeseva One"/>
                </a:rPr>
                <a:t> </a:t>
              </a:r>
              <a:r>
                <a:rPr lang="en-US" b="1" dirty="0" err="1" smtClean="0">
                  <a:solidFill>
                    <a:srgbClr val="00B0F0"/>
                  </a:solidFill>
                  <a:latin typeface="Yeseva One"/>
                </a:rPr>
                <a:t>Hội</a:t>
              </a:r>
              <a:endParaRPr lang="en-US" b="1" dirty="0" smtClean="0">
                <a:solidFill>
                  <a:srgbClr val="00B0F0"/>
                </a:solidFill>
                <a:latin typeface="Yeseva One"/>
              </a:endParaRPr>
            </a:p>
            <a:p>
              <a:pPr lvl="8"/>
              <a:r>
                <a:rPr lang="en-US" b="1" dirty="0" err="1" smtClean="0">
                  <a:solidFill>
                    <a:srgbClr val="00B0F0"/>
                  </a:solidFill>
                  <a:latin typeface="Yeseva One"/>
                </a:rPr>
                <a:t>Nguyễn</a:t>
              </a:r>
              <a:r>
                <a:rPr lang="en-US" b="1" dirty="0" smtClean="0">
                  <a:solidFill>
                    <a:srgbClr val="00B0F0"/>
                  </a:solidFill>
                  <a:latin typeface="Yeseva One"/>
                </a:rPr>
                <a:t> </a:t>
              </a:r>
              <a:r>
                <a:rPr lang="en-US" b="1" dirty="0" err="1" smtClean="0">
                  <a:solidFill>
                    <a:srgbClr val="00B0F0"/>
                  </a:solidFill>
                  <a:latin typeface="Yeseva One"/>
                </a:rPr>
                <a:t>Hữu</a:t>
              </a:r>
              <a:r>
                <a:rPr lang="en-US" b="1" dirty="0" smtClean="0">
                  <a:solidFill>
                    <a:srgbClr val="00B0F0"/>
                  </a:solidFill>
                  <a:latin typeface="Yeseva One"/>
                </a:rPr>
                <a:t> </a:t>
              </a:r>
              <a:r>
                <a:rPr lang="en-US" b="1" dirty="0" err="1" smtClean="0">
                  <a:solidFill>
                    <a:srgbClr val="00B0F0"/>
                  </a:solidFill>
                  <a:latin typeface="Yeseva One"/>
                </a:rPr>
                <a:t>Thiên</a:t>
              </a:r>
              <a:r>
                <a:rPr lang="en-US" b="1" dirty="0" smtClean="0">
                  <a:solidFill>
                    <a:srgbClr val="00B0F0"/>
                  </a:solidFill>
                  <a:latin typeface="Yeseva One"/>
                </a:rPr>
                <a:t> </a:t>
              </a:r>
              <a:r>
                <a:rPr lang="en-US" b="1" dirty="0" err="1" smtClean="0">
                  <a:solidFill>
                    <a:srgbClr val="00B0F0"/>
                  </a:solidFill>
                  <a:latin typeface="Yeseva One"/>
                </a:rPr>
                <a:t>Duy</a:t>
              </a:r>
              <a:endParaRPr lang="en-US" b="1" dirty="0" smtClean="0">
                <a:solidFill>
                  <a:srgbClr val="00B0F0"/>
                </a:solidFill>
                <a:latin typeface="Yeseva One"/>
              </a:endParaRPr>
            </a:p>
            <a:p>
              <a:pPr algn="ctr"/>
              <a:endParaRPr lang="en-US" b="1" dirty="0" smtClean="0">
                <a:solidFill>
                  <a:srgbClr val="00B0F0"/>
                </a:solidFill>
              </a:endParaRPr>
            </a:p>
            <a:p>
              <a:pPr algn="ctr"/>
              <a:endParaRPr lang="en-US" dirty="0">
                <a:solidFill>
                  <a:srgbClr val="00B0F0"/>
                </a:solidFill>
              </a:endParaRPr>
            </a:p>
            <a:p>
              <a:pPr algn="ctr"/>
              <a:endParaRPr lang="en-US" altLang="zh-CN" sz="2000" dirty="0">
                <a:solidFill>
                  <a:srgbClr val="10FBFE"/>
                </a:solidFill>
                <a:latin typeface="Yeseva One" panose="00000500000000000000" pitchFamily="2" charset="0"/>
                <a:ea typeface="微软雅黑" panose="020B0503020204020204" charset="-122"/>
              </a:endParaRPr>
            </a:p>
          </p:txBody>
        </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8" presetClass="entr" presetSubtype="3"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upRight)">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537" numSld="999" showWhenStopped="0">
                <p:cTn id="11" repeatCount="indefinite" fill="remove" display="0">
                  <p:stCondLst>
                    <p:cond delay="indefinite"/>
                  </p:stCondLst>
                  <p:endCondLst>
                    <p:cond evt="onStopAudio" delay="0">
                      <p:tgtEl>
                        <p:sldTgt/>
                      </p:tgtEl>
                    </p:cond>
                  </p:endCondLst>
                </p:cTn>
                <p:tgtEl>
                  <p:spTgt spid="5"/>
                </p:tgtEl>
              </p:cMediaNode>
            </p:audio>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xmlns="" id="{FF399A70-E977-4E75-8AD2-0830A040F6BF}"/>
              </a:ext>
            </a:extLst>
          </p:cNvPr>
          <p:cNvSpPr txBox="1"/>
          <p:nvPr/>
        </p:nvSpPr>
        <p:spPr>
          <a:xfrm>
            <a:off x="354330" y="1062050"/>
            <a:ext cx="11837670" cy="456535"/>
          </a:xfrm>
          <a:prstGeom prst="rect">
            <a:avLst/>
          </a:prstGeom>
          <a:noFill/>
        </p:spPr>
        <p:txBody>
          <a:bodyPr wrap="square">
            <a:spAutoFit/>
          </a:bodyPr>
          <a:lstStyle/>
          <a:p>
            <a:pPr>
              <a:lnSpc>
                <a:spcPct val="150000"/>
              </a:lnSpc>
            </a:pPr>
            <a:r>
              <a:rPr lang="vi-VN" sz="1800" dirty="0">
                <a:solidFill>
                  <a:srgbClr val="10FBFE"/>
                </a:solidFill>
              </a:rPr>
              <a:t>	Quy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r>
              <a:rPr lang="vi-VN" sz="1800" dirty="0" err="1">
                <a:solidFill>
                  <a:srgbClr val="10FBFE"/>
                </a:solidFill>
              </a:rPr>
              <a:t>WebHarvy</a:t>
            </a:r>
            <a:r>
              <a:rPr lang="vi-VN" sz="1800" dirty="0">
                <a:solidFill>
                  <a:srgbClr val="10FBFE"/>
                </a:solidFill>
              </a:rPr>
              <a:t> đang </a:t>
            </a:r>
            <a:r>
              <a:rPr lang="vi-VN" sz="1800" dirty="0" err="1">
                <a:solidFill>
                  <a:srgbClr val="10FBFE"/>
                </a:solidFill>
              </a:rPr>
              <a:t>thực</a:t>
            </a:r>
            <a:r>
              <a:rPr lang="vi-VN" sz="1800" dirty="0">
                <a:solidFill>
                  <a:srgbClr val="10FBFE"/>
                </a:solidFill>
              </a:rPr>
              <a:t> thi</a:t>
            </a:r>
          </a:p>
        </p:txBody>
      </p:sp>
      <p:pic>
        <p:nvPicPr>
          <p:cNvPr id="8" name="Hình ảnh 7" descr="Ảnh có chứa văn bản&#10;&#10;Mô tả được tạo tự động">
            <a:extLst>
              <a:ext uri="{FF2B5EF4-FFF2-40B4-BE49-F238E27FC236}">
                <a16:creationId xmlns:a16="http://schemas.microsoft.com/office/drawing/2014/main" xmlns="" id="{4EEA0B09-2BD4-4064-AE53-0ACE452A4E72}"/>
              </a:ext>
            </a:extLst>
          </p:cNvPr>
          <p:cNvPicPr>
            <a:picLocks noChangeAspect="1"/>
          </p:cNvPicPr>
          <p:nvPr/>
        </p:nvPicPr>
        <p:blipFill>
          <a:blip r:embed="rId3"/>
          <a:stretch>
            <a:fillRect/>
          </a:stretch>
        </p:blipFill>
        <p:spPr>
          <a:xfrm>
            <a:off x="556261" y="1729973"/>
            <a:ext cx="4939284" cy="3742751"/>
          </a:xfrm>
          <a:prstGeom prst="rect">
            <a:avLst/>
          </a:prstGeom>
        </p:spPr>
      </p:pic>
      <p:pic>
        <p:nvPicPr>
          <p:cNvPr id="9" name="Hình ảnh 8">
            <a:extLst>
              <a:ext uri="{FF2B5EF4-FFF2-40B4-BE49-F238E27FC236}">
                <a16:creationId xmlns:a16="http://schemas.microsoft.com/office/drawing/2014/main" xmlns="" id="{1A173ACF-1836-8170-3802-DC921BBB0017}"/>
              </a:ext>
            </a:extLst>
          </p:cNvPr>
          <p:cNvPicPr>
            <a:picLocks noChangeAspect="1"/>
          </p:cNvPicPr>
          <p:nvPr/>
        </p:nvPicPr>
        <p:blipFill>
          <a:blip r:embed="rId4"/>
          <a:stretch>
            <a:fillRect/>
          </a:stretch>
        </p:blipFill>
        <p:spPr>
          <a:xfrm>
            <a:off x="6475475" y="1729973"/>
            <a:ext cx="5160264" cy="3742751"/>
          </a:xfrm>
          <a:prstGeom prst="rect">
            <a:avLst/>
          </a:prstGeom>
        </p:spPr>
      </p:pic>
      <p:sp>
        <p:nvSpPr>
          <p:cNvPr id="11" name="Hộp Văn bản 26">
            <a:extLst>
              <a:ext uri="{FF2B5EF4-FFF2-40B4-BE49-F238E27FC236}">
                <a16:creationId xmlns:a16="http://schemas.microsoft.com/office/drawing/2014/main" xmlns="" id="{DFECE125-1723-49B3-C70A-1EC63F13038E}"/>
              </a:ext>
            </a:extLst>
          </p:cNvPr>
          <p:cNvSpPr txBox="1"/>
          <p:nvPr/>
        </p:nvSpPr>
        <p:spPr>
          <a:xfrm>
            <a:off x="5833109" y="5681251"/>
            <a:ext cx="5802630"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vào</a:t>
            </a:r>
            <a:r>
              <a:rPr lang="vi-VN" sz="1800" dirty="0">
                <a:solidFill>
                  <a:srgbClr val="10FBFE"/>
                </a:solidFill>
              </a:rPr>
              <a:t> </a:t>
            </a:r>
            <a:r>
              <a:rPr lang="vi-VN" sz="1800" dirty="0" err="1">
                <a:solidFill>
                  <a:srgbClr val="10FBFE"/>
                </a:solidFill>
              </a:rPr>
              <a:t>Finish</a:t>
            </a:r>
            <a:r>
              <a:rPr lang="vi-VN" sz="1800" dirty="0">
                <a:solidFill>
                  <a:srgbClr val="10FBFE"/>
                </a:solidFill>
              </a:rPr>
              <a:t> </a:t>
            </a:r>
            <a:r>
              <a:rPr lang="vi-VN" sz="1800" dirty="0" err="1">
                <a:solidFill>
                  <a:srgbClr val="10FBFE"/>
                </a:solidFill>
              </a:rPr>
              <a:t>để</a:t>
            </a:r>
            <a:r>
              <a:rPr lang="vi-VN" sz="1800" dirty="0">
                <a:solidFill>
                  <a:srgbClr val="10FBFE"/>
                </a:solidFill>
              </a:rPr>
              <a:t> </a:t>
            </a:r>
            <a:r>
              <a:rPr lang="vi-VN" sz="1800" dirty="0" err="1">
                <a:solidFill>
                  <a:srgbClr val="10FBFE"/>
                </a:solidFill>
              </a:rPr>
              <a:t>kết</a:t>
            </a:r>
            <a:r>
              <a:rPr lang="vi-VN" sz="1800" dirty="0">
                <a:solidFill>
                  <a:srgbClr val="10FBFE"/>
                </a:solidFill>
              </a:rPr>
              <a:t> </a:t>
            </a:r>
            <a:r>
              <a:rPr lang="vi-VN" sz="1800" dirty="0" err="1">
                <a:solidFill>
                  <a:srgbClr val="10FBFE"/>
                </a:solidFill>
              </a:rPr>
              <a:t>thúc</a:t>
            </a:r>
            <a:r>
              <a:rPr lang="vi-VN" sz="1800" dirty="0">
                <a:solidFill>
                  <a:srgbClr val="10FBFE"/>
                </a:solidFill>
              </a:rPr>
              <a:t> </a:t>
            </a:r>
            <a:r>
              <a:rPr lang="vi-VN" sz="1800" dirty="0" err="1">
                <a:solidFill>
                  <a:srgbClr val="10FBFE"/>
                </a:solidFill>
              </a:rPr>
              <a:t>quá</a:t>
            </a:r>
            <a:r>
              <a:rPr lang="vi-VN" sz="1800" dirty="0">
                <a:solidFill>
                  <a:srgbClr val="10FBFE"/>
                </a:solidFill>
              </a:rPr>
              <a:t> </a:t>
            </a:r>
            <a:r>
              <a:rPr lang="vi-VN" sz="1800" dirty="0" err="1">
                <a:solidFill>
                  <a:srgbClr val="10FBFE"/>
                </a:solidFill>
              </a:rPr>
              <a:t>trình</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a:t>
            </a:r>
          </a:p>
        </p:txBody>
      </p:sp>
    </p:spTree>
    <p:extLst>
      <p:ext uri="{BB962C8B-B14F-4D97-AF65-F5344CB8AC3E}">
        <p14:creationId xmlns:p14="http://schemas.microsoft.com/office/powerpoint/2010/main" val="2280129773"/>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xmlns=""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xmlns=""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xmlns=""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7" name="Picture 6">
            <a:extLst>
              <a:ext uri="{FF2B5EF4-FFF2-40B4-BE49-F238E27FC236}">
                <a16:creationId xmlns:a16="http://schemas.microsoft.com/office/drawing/2014/main" xmlns="" id="{85D369B8-D613-5271-63E2-7041AA83C99B}"/>
              </a:ext>
            </a:extLst>
          </p:cNvPr>
          <p:cNvPicPr>
            <a:picLocks noChangeAspect="1"/>
          </p:cNvPicPr>
          <p:nvPr/>
        </p:nvPicPr>
        <p:blipFill>
          <a:blip r:embed="rId3"/>
          <a:stretch>
            <a:fillRect/>
          </a:stretch>
        </p:blipFill>
        <p:spPr>
          <a:xfrm>
            <a:off x="586257" y="1089230"/>
            <a:ext cx="4704200" cy="2618111"/>
          </a:xfrm>
          <a:prstGeom prst="rect">
            <a:avLst/>
          </a:prstGeom>
        </p:spPr>
      </p:pic>
      <p:pic>
        <p:nvPicPr>
          <p:cNvPr id="8" name="Picture 7">
            <a:extLst>
              <a:ext uri="{FF2B5EF4-FFF2-40B4-BE49-F238E27FC236}">
                <a16:creationId xmlns:a16="http://schemas.microsoft.com/office/drawing/2014/main" xmlns="" id="{60C449CC-94F4-8E42-7B34-526FBF18DA07}"/>
              </a:ext>
            </a:extLst>
          </p:cNvPr>
          <p:cNvPicPr>
            <a:picLocks noChangeAspect="1"/>
          </p:cNvPicPr>
          <p:nvPr/>
        </p:nvPicPr>
        <p:blipFill>
          <a:blip r:embed="rId4"/>
          <a:stretch>
            <a:fillRect/>
          </a:stretch>
        </p:blipFill>
        <p:spPr>
          <a:xfrm>
            <a:off x="6096000" y="1375727"/>
            <a:ext cx="5556885" cy="4106545"/>
          </a:xfrm>
          <a:prstGeom prst="rect">
            <a:avLst/>
          </a:prstGeom>
        </p:spPr>
      </p:pic>
      <p:pic>
        <p:nvPicPr>
          <p:cNvPr id="9" name="Picture 8">
            <a:extLst>
              <a:ext uri="{FF2B5EF4-FFF2-40B4-BE49-F238E27FC236}">
                <a16:creationId xmlns:a16="http://schemas.microsoft.com/office/drawing/2014/main" xmlns="" id="{60D2021A-7C64-A101-A283-996356485B54}"/>
              </a:ext>
            </a:extLst>
          </p:cNvPr>
          <p:cNvPicPr>
            <a:picLocks noChangeAspect="1"/>
          </p:cNvPicPr>
          <p:nvPr/>
        </p:nvPicPr>
        <p:blipFill>
          <a:blip r:embed="rId5"/>
          <a:stretch>
            <a:fillRect/>
          </a:stretch>
        </p:blipFill>
        <p:spPr>
          <a:xfrm>
            <a:off x="586257" y="4029275"/>
            <a:ext cx="4704200" cy="2717153"/>
          </a:xfrm>
          <a:prstGeom prst="rect">
            <a:avLst/>
          </a:prstGeom>
        </p:spPr>
      </p:pic>
      <p:sp>
        <p:nvSpPr>
          <p:cNvPr id="15" name="TextBox 14">
            <a:extLst>
              <a:ext uri="{FF2B5EF4-FFF2-40B4-BE49-F238E27FC236}">
                <a16:creationId xmlns:a16="http://schemas.microsoft.com/office/drawing/2014/main" xmlns="" id="{E4EBD274-06A4-40EF-0A65-DE763DA9B866}"/>
              </a:ext>
            </a:extLst>
          </p:cNvPr>
          <p:cNvSpPr txBox="1"/>
          <p:nvPr/>
        </p:nvSpPr>
        <p:spPr>
          <a:xfrm>
            <a:off x="811298" y="718478"/>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endParaRPr lang="en-US" dirty="0">
              <a:solidFill>
                <a:srgbClr val="6AE7FF"/>
              </a:solidFill>
            </a:endParaRPr>
          </a:p>
        </p:txBody>
      </p:sp>
      <p:sp>
        <p:nvSpPr>
          <p:cNvPr id="16" name="TextBox 15">
            <a:extLst>
              <a:ext uri="{FF2B5EF4-FFF2-40B4-BE49-F238E27FC236}">
                <a16:creationId xmlns:a16="http://schemas.microsoft.com/office/drawing/2014/main" xmlns="" id="{EE7EF864-2B19-72B0-8AFB-F61114124FA4}"/>
              </a:ext>
            </a:extLst>
          </p:cNvPr>
          <p:cNvSpPr txBox="1"/>
          <p:nvPr/>
        </p:nvSpPr>
        <p:spPr>
          <a:xfrm>
            <a:off x="5969260" y="937561"/>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khách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hàng</a:t>
            </a:r>
            <a:r>
              <a:rPr lang="en-US" sz="1800" b="1" dirty="0">
                <a:solidFill>
                  <a:srgbClr val="6AE7FF"/>
                </a:solidFill>
                <a:effectLst/>
                <a:latin typeface="Times New Roman" panose="02020603050405020304" pitchFamily="18" charset="0"/>
                <a:ea typeface="Calibri" panose="020F0502020204030204" pitchFamily="34" charset="0"/>
              </a:rPr>
              <a:t> – </a:t>
            </a:r>
            <a:r>
              <a:rPr lang="en-US" sz="1800" b="1" dirty="0" err="1">
                <a:solidFill>
                  <a:srgbClr val="6AE7FF"/>
                </a:solidFill>
                <a:effectLst/>
                <a:latin typeface="Times New Roman" panose="02020603050405020304" pitchFamily="18" charset="0"/>
                <a:ea typeface="Calibri" panose="020F0502020204030204" pitchFamily="34" charset="0"/>
              </a:rPr>
              <a:t>thành</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viên</a:t>
            </a:r>
            <a:endParaRPr lang="en-US" dirty="0">
              <a:solidFill>
                <a:srgbClr val="6AE7FF"/>
              </a:solidFill>
            </a:endParaRPr>
          </a:p>
        </p:txBody>
      </p:sp>
      <p:sp>
        <p:nvSpPr>
          <p:cNvPr id="17" name="TextBox 16">
            <a:extLst>
              <a:ext uri="{FF2B5EF4-FFF2-40B4-BE49-F238E27FC236}">
                <a16:creationId xmlns:a16="http://schemas.microsoft.com/office/drawing/2014/main" xmlns="" id="{F2F30145-B092-0C42-B758-07CB62D67D20}"/>
              </a:ext>
            </a:extLst>
          </p:cNvPr>
          <p:cNvSpPr txBox="1"/>
          <p:nvPr/>
        </p:nvSpPr>
        <p:spPr>
          <a:xfrm>
            <a:off x="748007" y="3659943"/>
            <a:ext cx="6153538" cy="369332"/>
          </a:xfrm>
          <a:prstGeom prst="rect">
            <a:avLst/>
          </a:prstGeom>
          <a:noFill/>
        </p:spPr>
        <p:txBody>
          <a:bodyPr wrap="square">
            <a:spAutoFit/>
          </a:bodyPr>
          <a:lstStyle/>
          <a:p>
            <a:r>
              <a:rPr lang="en-US" sz="1800" b="1" dirty="0" err="1">
                <a:solidFill>
                  <a:srgbClr val="6AE7FF"/>
                </a:solidFill>
                <a:effectLst/>
                <a:latin typeface="Times New Roman" panose="02020603050405020304" pitchFamily="18" charset="0"/>
                <a:ea typeface="Calibri" panose="020F0502020204030204" pitchFamily="34" charset="0"/>
              </a:rPr>
              <a:t>Sơ</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đồ</a:t>
            </a:r>
            <a:r>
              <a:rPr lang="en-US" sz="1800" b="1" dirty="0">
                <a:solidFill>
                  <a:srgbClr val="6AE7FF"/>
                </a:solidFill>
                <a:effectLst/>
                <a:latin typeface="Times New Roman" panose="02020603050405020304" pitchFamily="18" charset="0"/>
                <a:ea typeface="Calibri" panose="020F0502020204030204" pitchFamily="34" charset="0"/>
              </a:rPr>
              <a:t> use-case </a:t>
            </a:r>
            <a:r>
              <a:rPr lang="en-US" sz="1800" b="1" dirty="0" err="1">
                <a:solidFill>
                  <a:srgbClr val="6AE7FF"/>
                </a:solidFill>
                <a:effectLst/>
                <a:latin typeface="Times New Roman" panose="02020603050405020304" pitchFamily="18" charset="0"/>
                <a:ea typeface="Calibri" panose="020F0502020204030204" pitchFamily="34" charset="0"/>
              </a:rPr>
              <a:t>của</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người</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quản</a:t>
            </a:r>
            <a:r>
              <a:rPr lang="en-US" sz="1800" b="1" dirty="0">
                <a:solidFill>
                  <a:srgbClr val="6AE7FF"/>
                </a:solidFill>
                <a:effectLst/>
                <a:latin typeface="Times New Roman" panose="02020603050405020304" pitchFamily="18" charset="0"/>
                <a:ea typeface="Calibri" panose="020F0502020204030204" pitchFamily="34" charset="0"/>
              </a:rPr>
              <a:t> </a:t>
            </a:r>
            <a:r>
              <a:rPr lang="en-US" sz="1800" b="1" dirty="0" err="1">
                <a:solidFill>
                  <a:srgbClr val="6AE7FF"/>
                </a:solidFill>
                <a:effectLst/>
                <a:latin typeface="Times New Roman" panose="02020603050405020304" pitchFamily="18" charset="0"/>
                <a:ea typeface="Calibri" panose="020F0502020204030204" pitchFamily="34" charset="0"/>
              </a:rPr>
              <a:t>lí</a:t>
            </a:r>
            <a:endParaRPr lang="en-US" dirty="0">
              <a:solidFill>
                <a:srgbClr val="6AE7FF"/>
              </a:solidFill>
            </a:endParaRPr>
          </a:p>
        </p:txBody>
      </p:sp>
    </p:spTree>
    <p:extLst>
      <p:ext uri="{BB962C8B-B14F-4D97-AF65-F5344CB8AC3E}">
        <p14:creationId xmlns:p14="http://schemas.microsoft.com/office/powerpoint/2010/main" val="93176167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A7B2AD21-52BB-0AC1-52F5-789F53C71F71}"/>
              </a:ext>
            </a:extLst>
          </p:cNvPr>
          <p:cNvSpPr txBox="1"/>
          <p:nvPr/>
        </p:nvSpPr>
        <p:spPr>
          <a:xfrm>
            <a:off x="889207" y="359161"/>
            <a:ext cx="6156664" cy="369332"/>
          </a:xfrm>
          <a:prstGeom prst="rect">
            <a:avLst/>
          </a:prstGeom>
          <a:noFill/>
        </p:spPr>
        <p:txBody>
          <a:bodyPr wrap="square">
            <a:spAutoFit/>
          </a:bodyPr>
          <a:lstStyle/>
          <a:p>
            <a:r>
              <a:rPr lang="en-US" altLang="zh-CN" sz="1800" dirty="0" err="1">
                <a:solidFill>
                  <a:srgbClr val="10FBFE"/>
                </a:solidFill>
                <a:latin typeface="Yeseva One" panose="00000500000000000000" pitchFamily="2" charset="0"/>
                <a:ea typeface="微软雅黑" panose="020B0503020204020204" charset="-122"/>
              </a:rPr>
              <a:t>Phân</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tích</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thiết</a:t>
            </a:r>
            <a:r>
              <a:rPr lang="en-US" altLang="zh-CN" sz="1800" dirty="0">
                <a:solidFill>
                  <a:srgbClr val="10FBFE"/>
                </a:solidFill>
                <a:latin typeface="Yeseva One" panose="00000500000000000000" pitchFamily="2" charset="0"/>
                <a:ea typeface="微软雅黑" panose="020B0503020204020204" charset="-122"/>
              </a:rPr>
              <a:t> </a:t>
            </a:r>
            <a:r>
              <a:rPr lang="en-US" altLang="zh-CN" sz="1800" dirty="0" err="1">
                <a:solidFill>
                  <a:srgbClr val="10FBFE"/>
                </a:solidFill>
                <a:latin typeface="Yeseva One" panose="00000500000000000000" pitchFamily="2" charset="0"/>
                <a:ea typeface="微软雅黑" panose="020B0503020204020204" charset="-122"/>
              </a:rPr>
              <a:t>kế</a:t>
            </a:r>
            <a:r>
              <a:rPr lang="en-US" altLang="zh-CN" sz="1800" dirty="0">
                <a:solidFill>
                  <a:srgbClr val="10FBFE"/>
                </a:solidFill>
                <a:latin typeface="Yeseva One" panose="00000500000000000000" pitchFamily="2" charset="0"/>
                <a:ea typeface="微软雅黑" panose="020B0503020204020204" charset="-122"/>
              </a:rPr>
              <a:t> database</a:t>
            </a:r>
            <a:endParaRPr lang="zh-CN" altLang="en-US" sz="1800" dirty="0">
              <a:solidFill>
                <a:srgbClr val="10FBFE"/>
              </a:solidFill>
              <a:latin typeface="Yeseva One" panose="00000500000000000000" pitchFamily="2" charset="0"/>
              <a:ea typeface="微软雅黑" panose="020B0503020204020204" charset="-122"/>
            </a:endParaRPr>
          </a:p>
        </p:txBody>
      </p:sp>
      <p:grpSp>
        <p:nvGrpSpPr>
          <p:cNvPr id="12" name="组合 3">
            <a:extLst>
              <a:ext uri="{FF2B5EF4-FFF2-40B4-BE49-F238E27FC236}">
                <a16:creationId xmlns:a16="http://schemas.microsoft.com/office/drawing/2014/main" xmlns="" id="{6D2A6973-93B6-CB0A-CC95-92010BE5A6D5}"/>
              </a:ext>
            </a:extLst>
          </p:cNvPr>
          <p:cNvGrpSpPr/>
          <p:nvPr/>
        </p:nvGrpSpPr>
        <p:grpSpPr>
          <a:xfrm>
            <a:off x="283308" y="220569"/>
            <a:ext cx="606425" cy="606425"/>
            <a:chOff x="2089" y="2413"/>
            <a:chExt cx="1152" cy="1152"/>
          </a:xfrm>
        </p:grpSpPr>
        <p:sp>
          <p:nvSpPr>
            <p:cNvPr id="13" name="椭圆 1">
              <a:extLst>
                <a:ext uri="{FF2B5EF4-FFF2-40B4-BE49-F238E27FC236}">
                  <a16:creationId xmlns:a16="http://schemas.microsoft.com/office/drawing/2014/main" xmlns="" id="{F6DB2D13-1E7D-65DC-C65C-5554A498450B}"/>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4" name="椭圆 2">
              <a:extLst>
                <a:ext uri="{FF2B5EF4-FFF2-40B4-BE49-F238E27FC236}">
                  <a16:creationId xmlns:a16="http://schemas.microsoft.com/office/drawing/2014/main" xmlns="" id="{95154658-62A3-A8AC-41B5-42C714823611}"/>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4</a:t>
              </a:r>
            </a:p>
          </p:txBody>
        </p:sp>
      </p:grpSp>
      <p:pic>
        <p:nvPicPr>
          <p:cNvPr id="3" name="Picture 2">
            <a:extLst>
              <a:ext uri="{FF2B5EF4-FFF2-40B4-BE49-F238E27FC236}">
                <a16:creationId xmlns:a16="http://schemas.microsoft.com/office/drawing/2014/main" xmlns="" id="{6513C54D-0A7D-BC7A-AEE1-245B3472DF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326" y="777531"/>
            <a:ext cx="9495764" cy="5935780"/>
          </a:xfrm>
          <a:prstGeom prst="rect">
            <a:avLst/>
          </a:prstGeom>
        </p:spPr>
      </p:pic>
    </p:spTree>
    <p:extLst>
      <p:ext uri="{BB962C8B-B14F-4D97-AF65-F5344CB8AC3E}">
        <p14:creationId xmlns:p14="http://schemas.microsoft.com/office/powerpoint/2010/main" val="57059909"/>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5</a:t>
              </a:r>
            </a:p>
          </p:txBody>
        </p:sp>
      </p:grpSp>
      <p:sp>
        <p:nvSpPr>
          <p:cNvPr id="264" name="文本框 263"/>
          <p:cNvSpPr txBox="1"/>
          <p:nvPr/>
        </p:nvSpPr>
        <p:spPr>
          <a:xfrm>
            <a:off x="960755" y="481330"/>
            <a:ext cx="5235575" cy="461665"/>
          </a:xfrm>
          <a:prstGeom prst="rect">
            <a:avLst/>
          </a:prstGeom>
          <a:noFill/>
        </p:spPr>
        <p:txBody>
          <a:bodyPr wrap="square" rtlCol="0">
            <a:spAutoFit/>
          </a:bodyPr>
          <a:lstStyle/>
          <a:p>
            <a:r>
              <a:rPr lang="en-US" altLang="zh-CN" sz="2400" dirty="0" err="1">
                <a:solidFill>
                  <a:srgbClr val="10FBFE"/>
                </a:solidFill>
                <a:latin typeface="Yeseva One" panose="00000500000000000000" pitchFamily="2" charset="0"/>
                <a:ea typeface="微软雅黑" panose="020B0503020204020204" charset="-122"/>
              </a:rPr>
              <a:t>Các</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chức</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năng</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của</a:t>
            </a:r>
            <a:r>
              <a:rPr lang="en-US" altLang="zh-CN" sz="2400" dirty="0">
                <a:solidFill>
                  <a:srgbClr val="10FBFE"/>
                </a:solidFill>
                <a:latin typeface="Yeseva One" panose="00000500000000000000" pitchFamily="2" charset="0"/>
                <a:ea typeface="微软雅黑" panose="020B0503020204020204" charset="-122"/>
              </a:rPr>
              <a:t> </a:t>
            </a:r>
            <a:r>
              <a:rPr lang="en-US" altLang="zh-CN" sz="2400" dirty="0" err="1">
                <a:solidFill>
                  <a:srgbClr val="10FBFE"/>
                </a:solidFill>
                <a:latin typeface="Yeseva One" panose="00000500000000000000" pitchFamily="2" charset="0"/>
                <a:ea typeface="微软雅黑" panose="020B0503020204020204" charset="-122"/>
              </a:rPr>
              <a:t>trang</a:t>
            </a:r>
            <a:r>
              <a:rPr lang="en-US" altLang="zh-CN" sz="2400" dirty="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23563" name="矩形 37"/>
          <p:cNvSpPr>
            <a:spLocks noChangeArrowheads="1"/>
          </p:cNvSpPr>
          <p:nvPr/>
        </p:nvSpPr>
        <p:spPr bwMode="auto">
          <a:xfrm>
            <a:off x="253233" y="1040963"/>
            <a:ext cx="11279403" cy="628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nhập</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ký</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xem</a:t>
            </a:r>
            <a:r>
              <a:rPr lang="en-US" altLang="zh-CN" dirty="0">
                <a:solidFill>
                  <a:srgbClr val="10FBFE"/>
                </a:solidFill>
                <a:latin typeface="Yeseva One" panose="00000500000000000000" pitchFamily="2" charset="0"/>
                <a:ea typeface="微软雅黑" panose="020B0503020204020204" charset="-122"/>
              </a:rPr>
              <a:t> chi </a:t>
            </a:r>
            <a:r>
              <a:rPr lang="en-US" altLang="zh-CN" dirty="0" err="1">
                <a:solidFill>
                  <a:srgbClr val="10FBFE"/>
                </a:solidFill>
                <a:latin typeface="Yeseva One" panose="00000500000000000000" pitchFamily="2" charset="0"/>
                <a:ea typeface="微软雅黑" panose="020B0503020204020204" charset="-122"/>
              </a:rPr>
              <a:t>tiết</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tìm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kiếm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giỏ</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hàng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giảm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số</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lượng</a:t>
            </a:r>
            <a:r>
              <a:rPr lang="en-US" altLang="zh-CN" dirty="0">
                <a:solidFill>
                  <a:srgbClr val="10FBFE"/>
                </a:solidFill>
                <a:latin typeface="Yeseva One" panose="00000500000000000000" pitchFamily="2" charset="0"/>
                <a:ea typeface="微软雅黑" panose="020B0503020204020204" charset="-122"/>
              </a:rPr>
              <a:t>)</a:t>
            </a: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thanh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toán</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liên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hệ</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đánh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giá</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r>
              <a:rPr lang="en-US" altLang="zh-CN" dirty="0" err="1">
                <a:solidFill>
                  <a:srgbClr val="10FBFE"/>
                </a:solidFill>
                <a:latin typeface="Yeseva One" panose="00000500000000000000" pitchFamily="2" charset="0"/>
                <a:ea typeface="微软雅黑" panose="020B0503020204020204" charset="-122"/>
              </a:rPr>
              <a:t>Chức</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năng</a:t>
            </a:r>
            <a:r>
              <a:rPr lang="en-US" altLang="zh-CN" dirty="0">
                <a:solidFill>
                  <a:srgbClr val="10FBFE"/>
                </a:solidFill>
                <a:latin typeface="Yeseva One" panose="00000500000000000000" pitchFamily="2" charset="0"/>
                <a:ea typeface="微软雅黑" panose="020B0503020204020204" charset="-122"/>
              </a:rPr>
              <a:t> Admin</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danh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mục</a:t>
            </a:r>
            <a:r>
              <a:rPr lang="en-US" altLang="zh-CN" dirty="0">
                <a:solidFill>
                  <a:srgbClr val="10FBFE"/>
                </a:solidFill>
                <a:latin typeface="Yeseva One" panose="00000500000000000000" pitchFamily="2" charset="0"/>
                <a:ea typeface="微软雅黑" panose="020B0503020204020204" charset="-122"/>
              </a:rPr>
              <a:t>(</a:t>
            </a:r>
            <a:r>
              <a:rPr lang="en-US" altLang="zh-CN" dirty="0" err="1">
                <a:solidFill>
                  <a:srgbClr val="10FBFE"/>
                </a:solidFill>
                <a:latin typeface="Yeseva One" panose="00000500000000000000" pitchFamily="2" charset="0"/>
                <a:ea typeface="微软雅黑" panose="020B0503020204020204" charset="-122"/>
              </a:rPr>
              <a:t>Thêm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sửa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xóa</a:t>
            </a:r>
            <a:r>
              <a:rPr lang="en-US" altLang="zh-CN" dirty="0">
                <a:solidFill>
                  <a:srgbClr val="10FBFE"/>
                </a:solidFill>
                <a:latin typeface="Yeseva One" panose="00000500000000000000" pitchFamily="2" charset="0"/>
                <a:ea typeface="微软雅黑" panose="020B0503020204020204" charset="-122"/>
              </a:rPr>
              <a:t>)</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khuyến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mãi</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phẩm</a:t>
            </a:r>
            <a:r>
              <a:rPr lang="en-US" altLang="zh-CN" dirty="0">
                <a:solidFill>
                  <a:srgbClr val="10FBFE"/>
                </a:solidFill>
                <a:latin typeface="Yeseva One" panose="00000500000000000000" pitchFamily="2" charset="0"/>
                <a:ea typeface="微软雅黑" panose="020B0503020204020204" charset="-122"/>
              </a:rPr>
              <a:t>(</a:t>
            </a:r>
            <a:r>
              <a:rPr lang="en-US" altLang="zh-CN" dirty="0" err="1">
                <a:solidFill>
                  <a:srgbClr val="10FBFE"/>
                </a:solidFill>
                <a:latin typeface="Yeseva One" panose="00000500000000000000" pitchFamily="2" charset="0"/>
                <a:ea typeface="微软雅黑" panose="020B0503020204020204" charset="-122"/>
              </a:rPr>
              <a:t>Thêm</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sửa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xóa</a:t>
            </a:r>
            <a:r>
              <a:rPr lang="en-US" altLang="zh-CN" dirty="0">
                <a:solidFill>
                  <a:srgbClr val="10FBFE"/>
                </a:solidFill>
                <a:latin typeface="Yeseva One" panose="00000500000000000000" pitchFamily="2" charset="0"/>
                <a:ea typeface="微软雅黑" panose="020B0503020204020204" charset="-122"/>
              </a:rPr>
              <a:t>)</a:t>
            </a: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hóa</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đơn</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đánh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giá</a:t>
            </a:r>
            <a:endParaRPr lang="en-US" altLang="zh-CN" dirty="0">
              <a:solidFill>
                <a:srgbClr val="10FBFE"/>
              </a:solidFill>
              <a:latin typeface="Yeseva One" panose="00000500000000000000" pitchFamily="2" charset="0"/>
              <a:ea typeface="微软雅黑" panose="020B0503020204020204" charset="-122"/>
            </a:endParaRPr>
          </a:p>
          <a:p>
            <a:pPr marL="746125" indent="-342900">
              <a:lnSpc>
                <a:spcPct val="150000"/>
              </a:lnSpc>
              <a:buFont typeface="Arial" panose="020B0604020202020204" pitchFamily="34" charset="0"/>
              <a:buChar char="•"/>
            </a:pPr>
            <a:r>
              <a:rPr lang="en-US" altLang="zh-CN" dirty="0" err="1">
                <a:solidFill>
                  <a:srgbClr val="10FBFE"/>
                </a:solidFill>
                <a:latin typeface="Yeseva One" panose="00000500000000000000" pitchFamily="2" charset="0"/>
                <a:ea typeface="微软雅黑" panose="020B0503020204020204" charset="-122"/>
              </a:rPr>
              <a:t>Quản</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lý</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thanh</a:t>
            </a:r>
            <a:r>
              <a:rPr lang="en-US" altLang="zh-CN" dirty="0">
                <a:solidFill>
                  <a:srgbClr val="10FBFE"/>
                </a:solidFill>
                <a:latin typeface="Yeseva One" panose="00000500000000000000" pitchFamily="2" charset="0"/>
                <a:ea typeface="微软雅黑" panose="020B0503020204020204" charset="-122"/>
              </a:rPr>
              <a:t> </a:t>
            </a:r>
            <a:r>
              <a:rPr lang="en-US" altLang="zh-CN" dirty="0" err="1">
                <a:solidFill>
                  <a:srgbClr val="10FBFE"/>
                </a:solidFill>
                <a:latin typeface="Yeseva One" panose="00000500000000000000" pitchFamily="2" charset="0"/>
                <a:ea typeface="微软雅黑" panose="020B0503020204020204" charset="-122"/>
              </a:rPr>
              <a:t>viên</a:t>
            </a:r>
            <a:endParaRPr lang="en-US" altLang="zh-CN" dirty="0">
              <a:solidFill>
                <a:srgbClr val="10FBFE"/>
              </a:solidFill>
              <a:latin typeface="Yeseva One" panose="00000500000000000000" pitchFamily="2" charset="0"/>
              <a:ea typeface="微软雅黑" panose="020B0503020204020204" charset="-122"/>
            </a:endParaRPr>
          </a:p>
          <a:p>
            <a:pPr marL="342900" indent="-342900">
              <a:lnSpc>
                <a:spcPct val="150000"/>
              </a:lnSpc>
              <a:buFont typeface="+mj-lt"/>
              <a:buAutoNum type="arabicPeriod"/>
            </a:pPr>
            <a:endParaRPr lang="zh-CN" altLang="en-US" dirty="0">
              <a:solidFill>
                <a:srgbClr val="10FBFE"/>
              </a:solidFill>
              <a:latin typeface="Yeseva One" panose="00000500000000000000" pitchFamily="2" charset="0"/>
              <a:ea typeface="微软雅黑" panose="020B0503020204020204" charset="-122"/>
            </a:endParaRPr>
          </a:p>
        </p:txBody>
      </p:sp>
      <p:sp>
        <p:nvSpPr>
          <p:cNvPr id="17" name="Oval 3">
            <a:extLst>
              <a:ext uri="{FF2B5EF4-FFF2-40B4-BE49-F238E27FC236}">
                <a16:creationId xmlns:a16="http://schemas.microsoft.com/office/drawing/2014/main" xmlns="" id="{729C5D60-88F1-472A-B833-AC200E129BAA}"/>
              </a:ext>
            </a:extLst>
          </p:cNvPr>
          <p:cNvSpPr/>
          <p:nvPr/>
        </p:nvSpPr>
        <p:spPr>
          <a:xfrm rot="18199285">
            <a:off x="8811300" y="4547108"/>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Yeseva One" panose="00000500000000000000" pitchFamily="2" charset="0"/>
            </a:endParaRPr>
          </a:p>
        </p:txBody>
      </p:sp>
      <p:sp>
        <p:nvSpPr>
          <p:cNvPr id="18" name="Freeform 64">
            <a:extLst>
              <a:ext uri="{FF2B5EF4-FFF2-40B4-BE49-F238E27FC236}">
                <a16:creationId xmlns:a16="http://schemas.microsoft.com/office/drawing/2014/main" xmlns="" id="{92EB9983-7C35-4E21-9B4D-E4102792FD34}"/>
              </a:ext>
            </a:extLst>
          </p:cNvPr>
          <p:cNvSpPr>
            <a:spLocks noEditPoints="1"/>
          </p:cNvSpPr>
          <p:nvPr/>
        </p:nvSpPr>
        <p:spPr bwMode="auto">
          <a:xfrm>
            <a:off x="9062212" y="4870580"/>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dirty="0">
              <a:latin typeface="Yeseva One" panose="00000500000000000000" pitchFamily="2" charset="0"/>
            </a:endParaRPr>
          </a:p>
        </p:txBody>
      </p:sp>
    </p:spTree>
    <p:extLst>
      <p:ext uri="{BB962C8B-B14F-4D97-AF65-F5344CB8AC3E}">
        <p14:creationId xmlns:p14="http://schemas.microsoft.com/office/powerpoint/2010/main" val="4278577330"/>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563"/>
                                        </p:tgtEl>
                                        <p:attrNameLst>
                                          <p:attrName>style.visibility</p:attrName>
                                        </p:attrNameLst>
                                      </p:cBhvr>
                                      <p:to>
                                        <p:strVal val="visible"/>
                                      </p:to>
                                    </p:set>
                                    <p:animEffect transition="in" filter="wipe(left)">
                                      <p:cBhvr>
                                        <p:cTn id="16"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5</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a:solidFill>
                  <a:srgbClr val="10FBFE"/>
                </a:solidFill>
                <a:latin typeface="Yeseva One" panose="00000500000000000000" pitchFamily="2" charset="0"/>
                <a:ea typeface="微软雅黑" panose="020B0503020204020204" charset="-122"/>
              </a:rPr>
              <a:t>Giao </a:t>
            </a:r>
            <a:r>
              <a:rPr lang="en-US" altLang="zh-CN" sz="1600" dirty="0" err="1">
                <a:solidFill>
                  <a:srgbClr val="10FBFE"/>
                </a:solidFill>
                <a:latin typeface="Yeseva One" panose="00000500000000000000" pitchFamily="2" charset="0"/>
                <a:ea typeface="微软雅黑" panose="020B0503020204020204" charset="-122"/>
              </a:rPr>
              <a:t>Diện</a:t>
            </a:r>
            <a:r>
              <a:rPr lang="en-US" altLang="zh-CN" sz="1600" dirty="0">
                <a:solidFill>
                  <a:srgbClr val="10FBFE"/>
                </a:solidFill>
                <a:latin typeface="Yeseva One" panose="00000500000000000000" pitchFamily="2" charset="0"/>
                <a:ea typeface="微软雅黑" panose="020B0503020204020204" charset="-122"/>
              </a:rPr>
              <a:t> Website</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5"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59" y="1502119"/>
            <a:ext cx="7886701" cy="4874551"/>
          </a:xfrm>
          <a:prstGeom prst="rect">
            <a:avLst/>
          </a:prstGeom>
        </p:spPr>
      </p:pic>
      <p:sp>
        <p:nvSpPr>
          <p:cNvPr id="23561" name="矩形 34"/>
          <p:cNvSpPr>
            <a:spLocks noChangeArrowheads="1"/>
          </p:cNvSpPr>
          <p:nvPr/>
        </p:nvSpPr>
        <p:spPr bwMode="auto">
          <a:xfrm>
            <a:off x="6952614" y="1752428"/>
            <a:ext cx="23891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eaLnBrk="1" hangingPunct="1"/>
            <a:r>
              <a:rPr lang="en-US" altLang="zh-CN" b="1" dirty="0">
                <a:solidFill>
                  <a:srgbClr val="10FBFE"/>
                </a:solidFill>
                <a:latin typeface="Yeseva One" panose="00000500000000000000" pitchFamily="2" charset="0"/>
                <a:ea typeface="微软雅黑" panose="020B0503020204020204" charset="-122"/>
                <a:sym typeface="+mn-ea"/>
              </a:rPr>
              <a:t>Trang </a:t>
            </a:r>
            <a:r>
              <a:rPr lang="en-US" altLang="zh-CN" b="1" dirty="0" err="1">
                <a:solidFill>
                  <a:srgbClr val="10FBFE"/>
                </a:solidFill>
                <a:latin typeface="Yeseva One" panose="00000500000000000000" pitchFamily="2" charset="0"/>
                <a:ea typeface="微软雅黑" panose="020B0503020204020204" charset="-122"/>
                <a:sym typeface="+mn-ea"/>
              </a:rPr>
              <a:t>chủ</a:t>
            </a:r>
            <a:endParaRPr lang="zh-CN" altLang="en-US" b="1" dirty="0">
              <a:solidFill>
                <a:srgbClr val="10FBFE"/>
              </a:solidFill>
              <a:latin typeface="Yeseva One" panose="00000500000000000000" pitchFamily="2" charset="0"/>
              <a:ea typeface="微软雅黑" panose="020B0503020204020204" charset="-122"/>
              <a:sym typeface="+mn-ea"/>
            </a:endParaRPr>
          </a:p>
        </p:txBody>
      </p:sp>
      <p:sp>
        <p:nvSpPr>
          <p:cNvPr id="23563" name="矩形 37"/>
          <p:cNvSpPr>
            <a:spLocks noChangeArrowheads="1"/>
          </p:cNvSpPr>
          <p:nvPr/>
        </p:nvSpPr>
        <p:spPr bwMode="auto">
          <a:xfrm>
            <a:off x="6952614" y="2022729"/>
            <a:ext cx="5055883" cy="254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en-US" dirty="0">
                <a:solidFill>
                  <a:srgbClr val="10FBFE"/>
                </a:solidFill>
                <a:latin typeface="Time s New Roman"/>
              </a:rPr>
              <a:t>T</a:t>
            </a:r>
            <a:r>
              <a:rPr lang="vi-VN" dirty="0">
                <a:solidFill>
                  <a:srgbClr val="10FBFE"/>
                </a:solidFill>
                <a:latin typeface="Time s New Roman"/>
              </a:rPr>
              <a:t>hể hiện một cách tổng quát về website bao gồm thương hiệu,các danh mục sản phẩm nổi bật,dịch vụ cung cấp,hình ảnh các sản phẩm nổi bật,thông tin khách hàng liên hệ,các banner quảng cáo về sản phẩm mới,sản phẩm khuyến mãi,chia sẽ mạng xã hội</a:t>
            </a:r>
            <a:endParaRPr lang="zh-CN" altLang="en-US" dirty="0">
              <a:solidFill>
                <a:srgbClr val="10FBFE"/>
              </a:solidFill>
              <a:latin typeface="Yeseva One" panose="00000500000000000000" pitchFamily="2" charset="0"/>
              <a:ea typeface="微软雅黑" panose="020B0503020204020204" charset="-122"/>
            </a:endParaRPr>
          </a:p>
        </p:txBody>
      </p:sp>
      <p:sp>
        <p:nvSpPr>
          <p:cNvPr id="17" name="Oval 3">
            <a:extLst>
              <a:ext uri="{FF2B5EF4-FFF2-40B4-BE49-F238E27FC236}">
                <a16:creationId xmlns:a16="http://schemas.microsoft.com/office/drawing/2014/main" xmlns="" id="{729C5D60-88F1-472A-B833-AC200E129BAA}"/>
              </a:ext>
            </a:extLst>
          </p:cNvPr>
          <p:cNvSpPr/>
          <p:nvPr/>
        </p:nvSpPr>
        <p:spPr>
          <a:xfrm rot="18199285">
            <a:off x="8811300" y="4547108"/>
            <a:ext cx="1061002" cy="1067091"/>
          </a:xfrm>
          <a:prstGeom prst="ellips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Yeseva One" panose="00000500000000000000" pitchFamily="2" charset="0"/>
            </a:endParaRPr>
          </a:p>
        </p:txBody>
      </p:sp>
      <p:sp>
        <p:nvSpPr>
          <p:cNvPr id="18" name="Freeform 64">
            <a:extLst>
              <a:ext uri="{FF2B5EF4-FFF2-40B4-BE49-F238E27FC236}">
                <a16:creationId xmlns:a16="http://schemas.microsoft.com/office/drawing/2014/main" xmlns="" id="{92EB9983-7C35-4E21-9B4D-E4102792FD34}"/>
              </a:ext>
            </a:extLst>
          </p:cNvPr>
          <p:cNvSpPr>
            <a:spLocks noEditPoints="1"/>
          </p:cNvSpPr>
          <p:nvPr/>
        </p:nvSpPr>
        <p:spPr bwMode="auto">
          <a:xfrm>
            <a:off x="9062212" y="4813701"/>
            <a:ext cx="559177" cy="533904"/>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p:spPr>
        <p:txBody>
          <a:bodyPr vert="horz" wrap="square" lIns="91440" tIns="45720" rIns="91440" bIns="45720" numCol="1" anchor="t" anchorCtr="0" compatLnSpc="1"/>
          <a:lstStyle/>
          <a:p>
            <a:endParaRPr lang="en-US" dirty="0">
              <a:latin typeface="Yeseva One" panose="00000500000000000000" pitchFamily="2" charset="0"/>
            </a:endParaRPr>
          </a:p>
        </p:txBody>
      </p:sp>
      <p:pic>
        <p:nvPicPr>
          <p:cNvPr id="7" name="Picture 6">
            <a:extLst>
              <a:ext uri="{FF2B5EF4-FFF2-40B4-BE49-F238E27FC236}">
                <a16:creationId xmlns:a16="http://schemas.microsoft.com/office/drawing/2014/main" xmlns="" id="{F161475A-D462-AA59-2B56-BAA8C9B8F35A}"/>
              </a:ext>
            </a:extLst>
          </p:cNvPr>
          <p:cNvPicPr>
            <a:picLocks noChangeAspect="1"/>
          </p:cNvPicPr>
          <p:nvPr/>
        </p:nvPicPr>
        <p:blipFill>
          <a:blip r:embed="rId4"/>
          <a:stretch>
            <a:fillRect/>
          </a:stretch>
        </p:blipFill>
        <p:spPr>
          <a:xfrm>
            <a:off x="772358" y="1686282"/>
            <a:ext cx="5902748" cy="4217368"/>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3561"/>
                                        </p:tgtEl>
                                        <p:attrNameLst>
                                          <p:attrName>style.visibility</p:attrName>
                                        </p:attrNameLst>
                                      </p:cBhvr>
                                      <p:to>
                                        <p:strVal val="visible"/>
                                      </p:to>
                                    </p:set>
                                    <p:animEffect transition="in" filter="wipe(left)">
                                      <p:cBhvr>
                                        <p:cTn id="17" dur="500"/>
                                        <p:tgtEl>
                                          <p:spTgt spid="235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3563"/>
                                        </p:tgtEl>
                                        <p:attrNameLst>
                                          <p:attrName>style.visibility</p:attrName>
                                        </p:attrNameLst>
                                      </p:cBhvr>
                                      <p:to>
                                        <p:strVal val="visible"/>
                                      </p:to>
                                    </p:set>
                                    <p:animEffect transition="in" filter="wipe(left)">
                                      <p:cBhvr>
                                        <p:cTn id="20" dur="500"/>
                                        <p:tgtEl>
                                          <p:spTgt spid="23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3561" grpId="0"/>
      <p:bldP spid="235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6</a:t>
              </a:r>
            </a:p>
          </p:txBody>
        </p:sp>
      </p:grpSp>
      <p:sp>
        <p:nvSpPr>
          <p:cNvPr id="264" name="文本框 263"/>
          <p:cNvSpPr txBox="1"/>
          <p:nvPr/>
        </p:nvSpPr>
        <p:spPr>
          <a:xfrm>
            <a:off x="960755" y="481330"/>
            <a:ext cx="5235575" cy="830997"/>
          </a:xfrm>
          <a:prstGeom prst="rect">
            <a:avLst/>
          </a:prstGeom>
          <a:noFill/>
        </p:spPr>
        <p:txBody>
          <a:bodyPr wrap="square" rtlCol="0">
            <a:spAutoFit/>
          </a:bodyPr>
          <a:lstStyle/>
          <a:p>
            <a:r>
              <a:rPr lang="en-US" altLang="zh-CN" sz="2400" dirty="0" err="1" smtClean="0">
                <a:solidFill>
                  <a:srgbClr val="10FBFE"/>
                </a:solidFill>
                <a:latin typeface="Yeseva One" panose="00000500000000000000" pitchFamily="2" charset="0"/>
                <a:ea typeface="微软雅黑" panose="020B0503020204020204" charset="-122"/>
              </a:rPr>
              <a:t>Áp</a:t>
            </a:r>
            <a:r>
              <a:rPr lang="en-US" altLang="zh-CN" sz="2400" dirty="0" smtClean="0">
                <a:solidFill>
                  <a:srgbClr val="10FBFE"/>
                </a:solidFill>
                <a:latin typeface="Yeseva One" panose="00000500000000000000" pitchFamily="2" charset="0"/>
                <a:ea typeface="微软雅黑" panose="020B0503020204020204" charset="-122"/>
              </a:rPr>
              <a:t> </a:t>
            </a:r>
            <a:r>
              <a:rPr lang="en-US" altLang="zh-CN" sz="2400" dirty="0" err="1" smtClean="0">
                <a:solidFill>
                  <a:srgbClr val="10FBFE"/>
                </a:solidFill>
                <a:latin typeface="Yeseva One" panose="00000500000000000000" pitchFamily="2" charset="0"/>
                <a:ea typeface="微软雅黑" panose="020B0503020204020204" charset="-122"/>
              </a:rPr>
              <a:t>dụng</a:t>
            </a:r>
            <a:r>
              <a:rPr lang="en-US" altLang="zh-CN" sz="2400" dirty="0" smtClean="0">
                <a:solidFill>
                  <a:srgbClr val="10FBFE"/>
                </a:solidFill>
                <a:latin typeface="Yeseva One" panose="00000500000000000000" pitchFamily="2" charset="0"/>
                <a:ea typeface="微软雅黑" panose="020B0503020204020204" charset="-122"/>
              </a:rPr>
              <a:t> function, procedure, trigger </a:t>
            </a:r>
            <a:r>
              <a:rPr lang="en-US" altLang="zh-CN" sz="2400" dirty="0" err="1" smtClean="0">
                <a:solidFill>
                  <a:srgbClr val="10FBFE"/>
                </a:solidFill>
                <a:latin typeface="Yeseva One" panose="00000500000000000000" pitchFamily="2" charset="0"/>
                <a:ea typeface="微软雅黑" panose="020B0503020204020204" charset="-122"/>
              </a:rPr>
              <a:t>vào</a:t>
            </a:r>
            <a:r>
              <a:rPr lang="en-US" altLang="zh-CN" sz="2400" dirty="0" smtClean="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5" name="5-Point Star 4"/>
          <p:cNvSpPr/>
          <p:nvPr/>
        </p:nvSpPr>
        <p:spPr>
          <a:xfrm>
            <a:off x="553453" y="1726763"/>
            <a:ext cx="589547" cy="45621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43000" y="1768120"/>
            <a:ext cx="10660877" cy="461665"/>
          </a:xfrm>
          <a:prstGeom prst="rect">
            <a:avLst/>
          </a:prstGeom>
          <a:noFill/>
        </p:spPr>
        <p:txBody>
          <a:bodyPr wrap="square" rtlCol="0">
            <a:spAutoFit/>
          </a:bodyPr>
          <a:lstStyle/>
          <a:p>
            <a:r>
              <a:rPr lang="en-US" sz="2400" dirty="0" err="1" smtClean="0">
                <a:solidFill>
                  <a:schemeClr val="bg1"/>
                </a:solidFill>
              </a:rPr>
              <a:t>Áp</a:t>
            </a:r>
            <a:r>
              <a:rPr lang="en-US" sz="2400" dirty="0" smtClean="0">
                <a:solidFill>
                  <a:schemeClr val="bg1"/>
                </a:solidFill>
              </a:rPr>
              <a:t> </a:t>
            </a:r>
            <a:r>
              <a:rPr lang="en-US" sz="2400" dirty="0" err="1" smtClean="0">
                <a:solidFill>
                  <a:schemeClr val="bg1"/>
                </a:solidFill>
              </a:rPr>
              <a:t>dụng</a:t>
            </a:r>
            <a:r>
              <a:rPr lang="en-US" sz="2400" dirty="0" smtClean="0">
                <a:solidFill>
                  <a:schemeClr val="bg1"/>
                </a:solidFill>
              </a:rPr>
              <a:t> procedure </a:t>
            </a:r>
            <a:r>
              <a:rPr lang="en-US" sz="2400" dirty="0" err="1" smtClean="0">
                <a:solidFill>
                  <a:schemeClr val="bg1"/>
                </a:solidFill>
              </a:rPr>
              <a:t>vào</a:t>
            </a:r>
            <a:r>
              <a:rPr lang="en-US" sz="2400" dirty="0" smtClean="0">
                <a:solidFill>
                  <a:schemeClr val="bg1"/>
                </a:solidFill>
              </a:rPr>
              <a:t> website:</a:t>
            </a:r>
            <a:endParaRPr lang="en-US" sz="2400" dirty="0">
              <a:solidFill>
                <a:schemeClr val="bg1"/>
              </a:solidFill>
            </a:endParaRPr>
          </a:p>
        </p:txBody>
      </p:sp>
      <p:sp>
        <p:nvSpPr>
          <p:cNvPr id="7" name="TextBox 6"/>
          <p:cNvSpPr txBox="1"/>
          <p:nvPr/>
        </p:nvSpPr>
        <p:spPr>
          <a:xfrm>
            <a:off x="657542" y="2394284"/>
            <a:ext cx="9421514" cy="646331"/>
          </a:xfrm>
          <a:prstGeom prst="rect">
            <a:avLst/>
          </a:prstGeom>
          <a:noFill/>
        </p:spPr>
        <p:txBody>
          <a:bodyPr wrap="square" rtlCol="0">
            <a:spAutoFit/>
          </a:bodyPr>
          <a:lstStyle/>
          <a:p>
            <a:r>
              <a:rPr lang="en-US" dirty="0" smtClean="0">
                <a:solidFill>
                  <a:schemeClr val="bg1"/>
                </a:solidFill>
              </a:rPr>
              <a:t>1. </a:t>
            </a:r>
            <a:r>
              <a:rPr lang="en-US" dirty="0" err="1" smtClean="0">
                <a:solidFill>
                  <a:schemeClr val="bg1"/>
                </a:solidFill>
              </a:rPr>
              <a:t>Tạo</a:t>
            </a:r>
            <a:r>
              <a:rPr lang="en-US" dirty="0" smtClean="0">
                <a:solidFill>
                  <a:schemeClr val="bg1"/>
                </a:solidFill>
              </a:rPr>
              <a:t>  procedure  </a:t>
            </a:r>
            <a:r>
              <a:rPr lang="en-US" dirty="0" err="1" smtClean="0">
                <a:solidFill>
                  <a:schemeClr val="bg1"/>
                </a:solidFill>
              </a:rPr>
              <a:t>có</a:t>
            </a:r>
            <a:r>
              <a:rPr lang="en-US" dirty="0" smtClean="0">
                <a:solidFill>
                  <a:schemeClr val="bg1"/>
                </a:solidFill>
              </a:rPr>
              <a:t> </a:t>
            </a:r>
            <a:r>
              <a:rPr lang="en-US" dirty="0" err="1" smtClean="0">
                <a:solidFill>
                  <a:schemeClr val="bg1"/>
                </a:solidFill>
              </a:rPr>
              <a:t>tên</a:t>
            </a:r>
            <a:r>
              <a:rPr lang="en-US" dirty="0" smtClean="0">
                <a:solidFill>
                  <a:schemeClr val="bg1"/>
                </a:solidFill>
              </a:rPr>
              <a:t> </a:t>
            </a:r>
            <a:r>
              <a:rPr lang="en-US" dirty="0" err="1" smtClean="0">
                <a:solidFill>
                  <a:schemeClr val="bg1"/>
                </a:solidFill>
              </a:rPr>
              <a:t>là</a:t>
            </a:r>
            <a:r>
              <a:rPr lang="en-US" dirty="0" smtClean="0">
                <a:solidFill>
                  <a:schemeClr val="bg1"/>
                </a:solidFill>
              </a:rPr>
              <a:t> </a:t>
            </a:r>
            <a:r>
              <a:rPr lang="en-US" dirty="0" err="1" smtClean="0">
                <a:solidFill>
                  <a:schemeClr val="bg1"/>
                </a:solidFill>
              </a:rPr>
              <a:t>Pro_danhgiaSP</a:t>
            </a:r>
            <a:r>
              <a:rPr lang="en-US" dirty="0" smtClean="0">
                <a:solidFill>
                  <a:schemeClr val="bg1"/>
                </a:solidFill>
              </a:rPr>
              <a:t> </a:t>
            </a:r>
            <a:r>
              <a:rPr lang="en-US" dirty="0" err="1" smtClean="0">
                <a:solidFill>
                  <a:schemeClr val="bg1"/>
                </a:solidFill>
              </a:rPr>
              <a:t>liệt</a:t>
            </a:r>
            <a:r>
              <a:rPr lang="en-US" dirty="0" smtClean="0">
                <a:solidFill>
                  <a:schemeClr val="bg1"/>
                </a:solidFill>
              </a:rPr>
              <a:t> </a:t>
            </a:r>
            <a:r>
              <a:rPr lang="en-US" dirty="0" err="1" smtClean="0">
                <a:solidFill>
                  <a:schemeClr val="bg1"/>
                </a:solidFill>
              </a:rPr>
              <a:t>kê</a:t>
            </a:r>
            <a:r>
              <a:rPr lang="en-US" dirty="0" smtClean="0">
                <a:solidFill>
                  <a:schemeClr val="bg1"/>
                </a:solidFill>
              </a:rPr>
              <a:t> </a:t>
            </a:r>
            <a:r>
              <a:rPr lang="en-US" dirty="0" err="1" smtClean="0">
                <a:solidFill>
                  <a:schemeClr val="bg1"/>
                </a:solidFill>
              </a:rPr>
              <a:t>tất</a:t>
            </a:r>
            <a:r>
              <a:rPr lang="en-US" dirty="0" smtClean="0">
                <a:solidFill>
                  <a:schemeClr val="bg1"/>
                </a:solidFill>
              </a:rPr>
              <a:t> </a:t>
            </a:r>
            <a:r>
              <a:rPr lang="en-US" dirty="0" err="1" smtClean="0">
                <a:solidFill>
                  <a:schemeClr val="bg1"/>
                </a:solidFill>
              </a:rPr>
              <a:t>cả</a:t>
            </a:r>
            <a:r>
              <a:rPr lang="en-US" dirty="0" smtClean="0">
                <a:solidFill>
                  <a:schemeClr val="bg1"/>
                </a:solidFill>
              </a:rPr>
              <a:t> </a:t>
            </a:r>
            <a:r>
              <a:rPr lang="en-US" dirty="0" err="1" smtClean="0">
                <a:solidFill>
                  <a:schemeClr val="bg1"/>
                </a:solidFill>
              </a:rPr>
              <a:t>các</a:t>
            </a:r>
            <a:r>
              <a:rPr lang="en-US" dirty="0" smtClean="0">
                <a:solidFill>
                  <a:schemeClr val="bg1"/>
                </a:solidFill>
              </a:rPr>
              <a:t> </a:t>
            </a:r>
            <a:r>
              <a:rPr lang="en-US" dirty="0" err="1" smtClean="0">
                <a:solidFill>
                  <a:schemeClr val="bg1"/>
                </a:solidFill>
              </a:rPr>
              <a:t>đánh</a:t>
            </a:r>
            <a:r>
              <a:rPr lang="en-US" dirty="0" smtClean="0">
                <a:solidFill>
                  <a:schemeClr val="bg1"/>
                </a:solidFill>
              </a:rPr>
              <a:t> </a:t>
            </a:r>
            <a:r>
              <a:rPr lang="en-US" dirty="0" err="1" smtClean="0">
                <a:solidFill>
                  <a:schemeClr val="bg1"/>
                </a:solidFill>
              </a:rPr>
              <a:t>giá</a:t>
            </a:r>
            <a:r>
              <a:rPr lang="en-US" dirty="0" smtClean="0">
                <a:solidFill>
                  <a:schemeClr val="bg1"/>
                </a:solidFill>
              </a:rPr>
              <a:t> </a:t>
            </a:r>
            <a:r>
              <a:rPr lang="en-US" dirty="0" err="1" smtClean="0">
                <a:solidFill>
                  <a:schemeClr val="bg1"/>
                </a:solidFill>
              </a:rPr>
              <a:t>của</a:t>
            </a:r>
            <a:r>
              <a:rPr lang="en-US" dirty="0" smtClean="0">
                <a:solidFill>
                  <a:schemeClr val="bg1"/>
                </a:solidFill>
              </a:rPr>
              <a:t> </a:t>
            </a:r>
            <a:r>
              <a:rPr lang="en-US" dirty="0" err="1" smtClean="0">
                <a:solidFill>
                  <a:schemeClr val="bg1"/>
                </a:solidFill>
              </a:rPr>
              <a:t>một</a:t>
            </a:r>
            <a:r>
              <a:rPr lang="en-US" dirty="0" smtClean="0">
                <a:solidFill>
                  <a:schemeClr val="bg1"/>
                </a:solidFill>
              </a:rPr>
              <a:t> </a:t>
            </a:r>
            <a:r>
              <a:rPr lang="en-US" dirty="0" err="1" smtClean="0">
                <a:solidFill>
                  <a:schemeClr val="bg1"/>
                </a:solidFill>
              </a:rPr>
              <a:t>sản</a:t>
            </a:r>
            <a:r>
              <a:rPr lang="en-US" dirty="0" smtClean="0">
                <a:solidFill>
                  <a:schemeClr val="bg1"/>
                </a:solidFill>
              </a:rPr>
              <a:t> </a:t>
            </a:r>
            <a:r>
              <a:rPr lang="en-US" dirty="0" err="1" smtClean="0">
                <a:solidFill>
                  <a:schemeClr val="bg1"/>
                </a:solidFill>
              </a:rPr>
              <a:t>phẩm</a:t>
            </a:r>
            <a:r>
              <a:rPr lang="en-US" dirty="0" smtClean="0">
                <a:solidFill>
                  <a:schemeClr val="bg1"/>
                </a:solidFill>
              </a:rPr>
              <a:t> </a:t>
            </a:r>
            <a:r>
              <a:rPr lang="en-US" dirty="0" err="1" smtClean="0">
                <a:solidFill>
                  <a:schemeClr val="bg1"/>
                </a:solidFill>
              </a:rPr>
              <a:t>với</a:t>
            </a:r>
            <a:r>
              <a:rPr lang="en-US" dirty="0" smtClean="0">
                <a:solidFill>
                  <a:schemeClr val="bg1"/>
                </a:solidFill>
              </a:rPr>
              <a:t> </a:t>
            </a:r>
            <a:r>
              <a:rPr lang="en-US" dirty="0" err="1" smtClean="0">
                <a:solidFill>
                  <a:schemeClr val="bg1"/>
                </a:solidFill>
              </a:rPr>
              <a:t>tham</a:t>
            </a:r>
            <a:r>
              <a:rPr lang="en-US" dirty="0" smtClean="0">
                <a:solidFill>
                  <a:schemeClr val="bg1"/>
                </a:solidFill>
              </a:rPr>
              <a:t> </a:t>
            </a:r>
            <a:r>
              <a:rPr lang="en-US" dirty="0" err="1" smtClean="0">
                <a:solidFill>
                  <a:schemeClr val="bg1"/>
                </a:solidFill>
              </a:rPr>
              <a:t>số</a:t>
            </a:r>
            <a:r>
              <a:rPr lang="en-US" dirty="0" smtClean="0">
                <a:solidFill>
                  <a:schemeClr val="bg1"/>
                </a:solidFill>
              </a:rPr>
              <a:t> </a:t>
            </a:r>
            <a:r>
              <a:rPr lang="en-US" dirty="0" err="1" smtClean="0">
                <a:solidFill>
                  <a:schemeClr val="bg1"/>
                </a:solidFill>
              </a:rPr>
              <a:t>đầu</a:t>
            </a:r>
            <a:r>
              <a:rPr lang="en-US" dirty="0" smtClean="0">
                <a:solidFill>
                  <a:schemeClr val="bg1"/>
                </a:solidFill>
              </a:rPr>
              <a:t> </a:t>
            </a:r>
            <a:r>
              <a:rPr lang="en-US" dirty="0" err="1" smtClean="0">
                <a:solidFill>
                  <a:schemeClr val="bg1"/>
                </a:solidFill>
              </a:rPr>
              <a:t>vào</a:t>
            </a:r>
            <a:r>
              <a:rPr lang="en-US" dirty="0" smtClean="0">
                <a:solidFill>
                  <a:schemeClr val="bg1"/>
                </a:solidFill>
              </a:rPr>
              <a:t> </a:t>
            </a:r>
            <a:r>
              <a:rPr lang="en-US" dirty="0" err="1" smtClean="0">
                <a:solidFill>
                  <a:schemeClr val="bg1"/>
                </a:solidFill>
              </a:rPr>
              <a:t>là</a:t>
            </a:r>
            <a:r>
              <a:rPr lang="en-US" dirty="0" smtClean="0">
                <a:solidFill>
                  <a:schemeClr val="bg1"/>
                </a:solidFill>
              </a:rPr>
              <a:t> : </a:t>
            </a:r>
            <a:r>
              <a:rPr lang="en-US" dirty="0" err="1" smtClean="0">
                <a:solidFill>
                  <a:schemeClr val="bg1"/>
                </a:solidFill>
              </a:rPr>
              <a:t>id_sanpham</a:t>
            </a:r>
            <a:endParaRPr lang="en-US" dirty="0">
              <a:solidFill>
                <a:schemeClr val="bg1"/>
              </a:solidFill>
            </a:endParaRPr>
          </a:p>
        </p:txBody>
      </p:sp>
      <p:sp>
        <p:nvSpPr>
          <p:cNvPr id="8" name="TextBox 7"/>
          <p:cNvSpPr txBox="1"/>
          <p:nvPr/>
        </p:nvSpPr>
        <p:spPr>
          <a:xfrm>
            <a:off x="848226" y="3188368"/>
            <a:ext cx="4409574" cy="646331"/>
          </a:xfrm>
          <a:prstGeom prst="rect">
            <a:avLst/>
          </a:prstGeom>
          <a:noFill/>
        </p:spPr>
        <p:txBody>
          <a:bodyPr wrap="square" rtlCol="0">
            <a:spAutoFit/>
          </a:bodyPr>
          <a:lstStyle/>
          <a:p>
            <a:r>
              <a:rPr lang="en-US" dirty="0" err="1" smtClean="0">
                <a:solidFill>
                  <a:schemeClr val="bg1"/>
                </a:solidFill>
              </a:rPr>
              <a:t>Tên</a:t>
            </a:r>
            <a:r>
              <a:rPr lang="en-US" dirty="0" smtClean="0">
                <a:solidFill>
                  <a:schemeClr val="bg1"/>
                </a:solidFill>
              </a:rPr>
              <a:t> procedure: </a:t>
            </a:r>
            <a:r>
              <a:rPr lang="en-US" dirty="0" err="1" smtClean="0">
                <a:solidFill>
                  <a:schemeClr val="bg1"/>
                </a:solidFill>
              </a:rPr>
              <a:t>Pro_danhgiaSP</a:t>
            </a:r>
            <a:endParaRPr lang="en-US" dirty="0" smtClean="0">
              <a:solidFill>
                <a:schemeClr val="bg1"/>
              </a:solidFill>
            </a:endParaRPr>
          </a:p>
          <a:p>
            <a:r>
              <a:rPr lang="en-US" dirty="0" err="1" smtClean="0">
                <a:solidFill>
                  <a:schemeClr val="bg1"/>
                </a:solidFill>
              </a:rPr>
              <a:t>Tham</a:t>
            </a:r>
            <a:r>
              <a:rPr lang="en-US" dirty="0" smtClean="0">
                <a:solidFill>
                  <a:schemeClr val="bg1"/>
                </a:solidFill>
              </a:rPr>
              <a:t> </a:t>
            </a:r>
            <a:r>
              <a:rPr lang="en-US" dirty="0" err="1" smtClean="0">
                <a:solidFill>
                  <a:schemeClr val="bg1"/>
                </a:solidFill>
              </a:rPr>
              <a:t>số</a:t>
            </a:r>
            <a:r>
              <a:rPr lang="en-US" dirty="0" smtClean="0">
                <a:solidFill>
                  <a:schemeClr val="bg1"/>
                </a:solidFill>
              </a:rPr>
              <a:t> </a:t>
            </a:r>
            <a:r>
              <a:rPr lang="en-US" dirty="0" err="1" smtClean="0">
                <a:solidFill>
                  <a:schemeClr val="bg1"/>
                </a:solidFill>
              </a:rPr>
              <a:t>đầu</a:t>
            </a:r>
            <a:r>
              <a:rPr lang="en-US" dirty="0" smtClean="0">
                <a:solidFill>
                  <a:schemeClr val="bg1"/>
                </a:solidFill>
              </a:rPr>
              <a:t> </a:t>
            </a:r>
            <a:r>
              <a:rPr lang="en-US" dirty="0" err="1" smtClean="0">
                <a:solidFill>
                  <a:schemeClr val="bg1"/>
                </a:solidFill>
              </a:rPr>
              <a:t>vào</a:t>
            </a:r>
            <a:r>
              <a:rPr lang="en-US" dirty="0" smtClean="0">
                <a:solidFill>
                  <a:schemeClr val="bg1"/>
                </a:solidFill>
              </a:rPr>
              <a:t>: </a:t>
            </a:r>
            <a:r>
              <a:rPr lang="en-US" dirty="0" err="1" smtClean="0">
                <a:solidFill>
                  <a:schemeClr val="bg1"/>
                </a:solidFill>
              </a:rPr>
              <a:t>id_sanphampr</a:t>
            </a:r>
            <a:endParaRPr lang="en-US" dirty="0">
              <a:solidFill>
                <a:schemeClr val="bg1"/>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262" y="2900495"/>
            <a:ext cx="6535738" cy="3957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48226" y="4351784"/>
            <a:ext cx="4297045" cy="369332"/>
          </a:xfrm>
          <a:prstGeom prst="rect">
            <a:avLst/>
          </a:prstGeom>
          <a:noFill/>
        </p:spPr>
        <p:txBody>
          <a:bodyPr wrap="square" rtlCol="0">
            <a:spAutoFit/>
          </a:bodyPr>
          <a:lstStyle/>
          <a:p>
            <a:r>
              <a:rPr lang="en-US" dirty="0" err="1" smtClean="0">
                <a:solidFill>
                  <a:schemeClr val="bg1"/>
                </a:solidFill>
              </a:rPr>
              <a:t>Cách</a:t>
            </a:r>
            <a:r>
              <a:rPr lang="en-US" dirty="0" smtClean="0">
                <a:solidFill>
                  <a:schemeClr val="bg1"/>
                </a:solidFill>
              </a:rPr>
              <a:t> </a:t>
            </a:r>
            <a:r>
              <a:rPr lang="en-US" dirty="0" err="1" smtClean="0">
                <a:solidFill>
                  <a:schemeClr val="bg1"/>
                </a:solidFill>
              </a:rPr>
              <a:t>gọi</a:t>
            </a:r>
            <a:r>
              <a:rPr lang="en-US" dirty="0" smtClean="0">
                <a:solidFill>
                  <a:schemeClr val="bg1"/>
                </a:solidFill>
              </a:rPr>
              <a:t> pro : CALL + </a:t>
            </a:r>
            <a:r>
              <a:rPr lang="en-US" dirty="0" err="1" smtClean="0">
                <a:solidFill>
                  <a:schemeClr val="bg1"/>
                </a:solidFill>
              </a:rPr>
              <a:t>tên</a:t>
            </a:r>
            <a:r>
              <a:rPr lang="en-US" dirty="0" smtClean="0">
                <a:solidFill>
                  <a:schemeClr val="bg1"/>
                </a:solidFill>
              </a:rPr>
              <a:t> procedure</a:t>
            </a:r>
            <a:endParaRPr lang="en-US" dirty="0">
              <a:solidFill>
                <a:schemeClr val="bg1"/>
              </a:solidFill>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79" y="5068136"/>
            <a:ext cx="494347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0380177"/>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6</a:t>
              </a:r>
            </a:p>
          </p:txBody>
        </p:sp>
      </p:grpSp>
      <p:sp>
        <p:nvSpPr>
          <p:cNvPr id="264" name="文本框 263"/>
          <p:cNvSpPr txBox="1"/>
          <p:nvPr/>
        </p:nvSpPr>
        <p:spPr>
          <a:xfrm>
            <a:off x="960755" y="481330"/>
            <a:ext cx="5235575" cy="830997"/>
          </a:xfrm>
          <a:prstGeom prst="rect">
            <a:avLst/>
          </a:prstGeom>
          <a:noFill/>
        </p:spPr>
        <p:txBody>
          <a:bodyPr wrap="square" rtlCol="0">
            <a:spAutoFit/>
          </a:bodyPr>
          <a:lstStyle/>
          <a:p>
            <a:r>
              <a:rPr lang="en-US" altLang="zh-CN" sz="2400" dirty="0" err="1" smtClean="0">
                <a:solidFill>
                  <a:srgbClr val="10FBFE"/>
                </a:solidFill>
                <a:latin typeface="Yeseva One" panose="00000500000000000000" pitchFamily="2" charset="0"/>
                <a:ea typeface="微软雅黑" panose="020B0503020204020204" charset="-122"/>
              </a:rPr>
              <a:t>Áp</a:t>
            </a:r>
            <a:r>
              <a:rPr lang="en-US" altLang="zh-CN" sz="2400" dirty="0" smtClean="0">
                <a:solidFill>
                  <a:srgbClr val="10FBFE"/>
                </a:solidFill>
                <a:latin typeface="Yeseva One" panose="00000500000000000000" pitchFamily="2" charset="0"/>
                <a:ea typeface="微软雅黑" panose="020B0503020204020204" charset="-122"/>
              </a:rPr>
              <a:t> </a:t>
            </a:r>
            <a:r>
              <a:rPr lang="en-US" altLang="zh-CN" sz="2400" dirty="0" err="1" smtClean="0">
                <a:solidFill>
                  <a:srgbClr val="10FBFE"/>
                </a:solidFill>
                <a:latin typeface="Yeseva One" panose="00000500000000000000" pitchFamily="2" charset="0"/>
                <a:ea typeface="微软雅黑" panose="020B0503020204020204" charset="-122"/>
              </a:rPr>
              <a:t>dụng</a:t>
            </a:r>
            <a:r>
              <a:rPr lang="en-US" altLang="zh-CN" sz="2400" dirty="0" smtClean="0">
                <a:solidFill>
                  <a:srgbClr val="10FBFE"/>
                </a:solidFill>
                <a:latin typeface="Yeseva One" panose="00000500000000000000" pitchFamily="2" charset="0"/>
                <a:ea typeface="微软雅黑" panose="020B0503020204020204" charset="-122"/>
              </a:rPr>
              <a:t> function, procedure, trigger </a:t>
            </a:r>
            <a:r>
              <a:rPr lang="en-US" altLang="zh-CN" sz="2400" dirty="0" err="1" smtClean="0">
                <a:solidFill>
                  <a:srgbClr val="10FBFE"/>
                </a:solidFill>
                <a:latin typeface="Yeseva One" panose="00000500000000000000" pitchFamily="2" charset="0"/>
                <a:ea typeface="微软雅黑" panose="020B0503020204020204" charset="-122"/>
              </a:rPr>
              <a:t>vào</a:t>
            </a:r>
            <a:r>
              <a:rPr lang="en-US" altLang="zh-CN" sz="2400" dirty="0" smtClean="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5" name="5-Point Star 4"/>
          <p:cNvSpPr/>
          <p:nvPr/>
        </p:nvSpPr>
        <p:spPr>
          <a:xfrm>
            <a:off x="553453" y="1726763"/>
            <a:ext cx="589547" cy="45621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43000" y="1768120"/>
            <a:ext cx="10660877" cy="461665"/>
          </a:xfrm>
          <a:prstGeom prst="rect">
            <a:avLst/>
          </a:prstGeom>
          <a:noFill/>
        </p:spPr>
        <p:txBody>
          <a:bodyPr wrap="square" rtlCol="0">
            <a:spAutoFit/>
          </a:bodyPr>
          <a:lstStyle/>
          <a:p>
            <a:r>
              <a:rPr lang="en-US" sz="2400" dirty="0" err="1" smtClean="0">
                <a:solidFill>
                  <a:schemeClr val="bg1"/>
                </a:solidFill>
              </a:rPr>
              <a:t>Áp</a:t>
            </a:r>
            <a:r>
              <a:rPr lang="en-US" sz="2400" dirty="0" smtClean="0">
                <a:solidFill>
                  <a:schemeClr val="bg1"/>
                </a:solidFill>
              </a:rPr>
              <a:t> </a:t>
            </a:r>
            <a:r>
              <a:rPr lang="en-US" sz="2400" dirty="0" err="1" smtClean="0">
                <a:solidFill>
                  <a:schemeClr val="bg1"/>
                </a:solidFill>
              </a:rPr>
              <a:t>dụng</a:t>
            </a:r>
            <a:r>
              <a:rPr lang="en-US" sz="2400" dirty="0" smtClean="0">
                <a:solidFill>
                  <a:schemeClr val="bg1"/>
                </a:solidFill>
              </a:rPr>
              <a:t> procedure </a:t>
            </a:r>
            <a:r>
              <a:rPr lang="en-US" sz="2400" dirty="0" err="1" smtClean="0">
                <a:solidFill>
                  <a:schemeClr val="bg1"/>
                </a:solidFill>
              </a:rPr>
              <a:t>vào</a:t>
            </a:r>
            <a:r>
              <a:rPr lang="en-US" sz="2400" dirty="0" smtClean="0">
                <a:solidFill>
                  <a:schemeClr val="bg1"/>
                </a:solidFill>
              </a:rPr>
              <a:t> website:</a:t>
            </a:r>
            <a:endParaRPr lang="en-US" sz="2400" dirty="0">
              <a:solidFill>
                <a:schemeClr val="bg1"/>
              </a:solidFill>
            </a:endParaRPr>
          </a:p>
        </p:txBody>
      </p:sp>
      <p:sp>
        <p:nvSpPr>
          <p:cNvPr id="7" name="TextBox 6"/>
          <p:cNvSpPr txBox="1"/>
          <p:nvPr/>
        </p:nvSpPr>
        <p:spPr>
          <a:xfrm>
            <a:off x="657542" y="2394284"/>
            <a:ext cx="9421514" cy="369332"/>
          </a:xfrm>
          <a:prstGeom prst="rect">
            <a:avLst/>
          </a:prstGeom>
          <a:noFill/>
        </p:spPr>
        <p:txBody>
          <a:bodyPr wrap="square" rtlCol="0">
            <a:spAutoFit/>
          </a:bodyPr>
          <a:lstStyle/>
          <a:p>
            <a:r>
              <a:rPr lang="en-US" dirty="0" smtClean="0">
                <a:solidFill>
                  <a:schemeClr val="bg1"/>
                </a:solidFill>
              </a:rPr>
              <a:t>1. </a:t>
            </a:r>
            <a:r>
              <a:rPr lang="en-US" dirty="0" err="1" smtClean="0">
                <a:solidFill>
                  <a:schemeClr val="bg1"/>
                </a:solidFill>
              </a:rPr>
              <a:t>Tạo</a:t>
            </a:r>
            <a:r>
              <a:rPr lang="en-US" dirty="0" smtClean="0">
                <a:solidFill>
                  <a:schemeClr val="bg1"/>
                </a:solidFill>
              </a:rPr>
              <a:t>  procedure  </a:t>
            </a:r>
            <a:r>
              <a:rPr lang="en-US" dirty="0" err="1" smtClean="0">
                <a:solidFill>
                  <a:schemeClr val="bg1"/>
                </a:solidFill>
              </a:rPr>
              <a:t>có</a:t>
            </a:r>
            <a:r>
              <a:rPr lang="en-US" dirty="0" smtClean="0">
                <a:solidFill>
                  <a:schemeClr val="bg1"/>
                </a:solidFill>
              </a:rPr>
              <a:t> </a:t>
            </a:r>
            <a:r>
              <a:rPr lang="en-US" dirty="0" err="1" smtClean="0">
                <a:solidFill>
                  <a:schemeClr val="bg1"/>
                </a:solidFill>
              </a:rPr>
              <a:t>tên</a:t>
            </a:r>
            <a:r>
              <a:rPr lang="en-US" dirty="0" smtClean="0">
                <a:solidFill>
                  <a:schemeClr val="bg1"/>
                </a:solidFill>
              </a:rPr>
              <a:t> </a:t>
            </a:r>
            <a:r>
              <a:rPr lang="en-US" dirty="0" err="1" smtClean="0">
                <a:solidFill>
                  <a:schemeClr val="bg1"/>
                </a:solidFill>
              </a:rPr>
              <a:t>là</a:t>
            </a:r>
            <a:r>
              <a:rPr lang="en-US" dirty="0" smtClean="0">
                <a:solidFill>
                  <a:schemeClr val="bg1"/>
                </a:solidFill>
              </a:rPr>
              <a:t> </a:t>
            </a:r>
            <a:r>
              <a:rPr lang="en-US" dirty="0" err="1" smtClean="0">
                <a:solidFill>
                  <a:schemeClr val="bg1"/>
                </a:solidFill>
              </a:rPr>
              <a:t>Pro_timkiem</a:t>
            </a:r>
            <a:r>
              <a:rPr lang="en-US" dirty="0" smtClean="0">
                <a:solidFill>
                  <a:schemeClr val="bg1"/>
                </a:solidFill>
              </a:rPr>
              <a:t>: </a:t>
            </a:r>
            <a:r>
              <a:rPr lang="en-US" dirty="0" err="1" smtClean="0">
                <a:solidFill>
                  <a:schemeClr val="bg1"/>
                </a:solidFill>
              </a:rPr>
              <a:t>Tìm</a:t>
            </a:r>
            <a:r>
              <a:rPr lang="en-US" dirty="0" smtClean="0">
                <a:solidFill>
                  <a:schemeClr val="bg1"/>
                </a:solidFill>
              </a:rPr>
              <a:t> </a:t>
            </a:r>
            <a:r>
              <a:rPr lang="en-US" dirty="0" err="1" smtClean="0">
                <a:solidFill>
                  <a:schemeClr val="bg1"/>
                </a:solidFill>
              </a:rPr>
              <a:t>kiếm</a:t>
            </a:r>
            <a:r>
              <a:rPr lang="en-US" dirty="0" smtClean="0">
                <a:solidFill>
                  <a:schemeClr val="bg1"/>
                </a:solidFill>
              </a:rPr>
              <a:t> </a:t>
            </a:r>
            <a:r>
              <a:rPr lang="en-US" dirty="0" err="1" smtClean="0">
                <a:solidFill>
                  <a:schemeClr val="bg1"/>
                </a:solidFill>
              </a:rPr>
              <a:t>theo</a:t>
            </a:r>
            <a:r>
              <a:rPr lang="en-US" dirty="0" smtClean="0">
                <a:solidFill>
                  <a:schemeClr val="bg1"/>
                </a:solidFill>
              </a:rPr>
              <a:t> </a:t>
            </a:r>
            <a:r>
              <a:rPr lang="en-US" dirty="0" err="1" smtClean="0">
                <a:solidFill>
                  <a:schemeClr val="bg1"/>
                </a:solidFill>
              </a:rPr>
              <a:t>tên</a:t>
            </a:r>
            <a:r>
              <a:rPr lang="en-US" dirty="0" smtClean="0">
                <a:solidFill>
                  <a:schemeClr val="bg1"/>
                </a:solidFill>
              </a:rPr>
              <a:t> </a:t>
            </a:r>
            <a:r>
              <a:rPr lang="en-US" dirty="0" err="1" smtClean="0">
                <a:solidFill>
                  <a:schemeClr val="bg1"/>
                </a:solidFill>
              </a:rPr>
              <a:t>sản</a:t>
            </a:r>
            <a:r>
              <a:rPr lang="en-US" dirty="0" smtClean="0">
                <a:solidFill>
                  <a:schemeClr val="bg1"/>
                </a:solidFill>
              </a:rPr>
              <a:t> </a:t>
            </a:r>
            <a:r>
              <a:rPr lang="en-US" dirty="0" err="1" smtClean="0">
                <a:solidFill>
                  <a:schemeClr val="bg1"/>
                </a:solidFill>
              </a:rPr>
              <a:t>phẩm</a:t>
            </a:r>
            <a:endParaRPr lang="en-US" dirty="0">
              <a:solidFill>
                <a:schemeClr val="bg1"/>
              </a:solidFill>
            </a:endParaRPr>
          </a:p>
        </p:txBody>
      </p:sp>
      <p:sp>
        <p:nvSpPr>
          <p:cNvPr id="8" name="TextBox 7"/>
          <p:cNvSpPr txBox="1"/>
          <p:nvPr/>
        </p:nvSpPr>
        <p:spPr>
          <a:xfrm>
            <a:off x="848226" y="3188368"/>
            <a:ext cx="4409574" cy="646331"/>
          </a:xfrm>
          <a:prstGeom prst="rect">
            <a:avLst/>
          </a:prstGeom>
          <a:noFill/>
        </p:spPr>
        <p:txBody>
          <a:bodyPr wrap="square" rtlCol="0">
            <a:spAutoFit/>
          </a:bodyPr>
          <a:lstStyle/>
          <a:p>
            <a:r>
              <a:rPr lang="en-US" dirty="0" err="1" smtClean="0">
                <a:solidFill>
                  <a:schemeClr val="bg1"/>
                </a:solidFill>
              </a:rPr>
              <a:t>Tên</a:t>
            </a:r>
            <a:r>
              <a:rPr lang="en-US" dirty="0" smtClean="0">
                <a:solidFill>
                  <a:schemeClr val="bg1"/>
                </a:solidFill>
              </a:rPr>
              <a:t> procedure: </a:t>
            </a:r>
            <a:r>
              <a:rPr lang="en-US" dirty="0" err="1" smtClean="0">
                <a:solidFill>
                  <a:schemeClr val="bg1"/>
                </a:solidFill>
              </a:rPr>
              <a:t>Pro_timkiem</a:t>
            </a:r>
            <a:endParaRPr lang="en-US" dirty="0" smtClean="0">
              <a:solidFill>
                <a:schemeClr val="bg1"/>
              </a:solidFill>
            </a:endParaRPr>
          </a:p>
          <a:p>
            <a:r>
              <a:rPr lang="en-US" dirty="0" err="1" smtClean="0">
                <a:solidFill>
                  <a:schemeClr val="bg1"/>
                </a:solidFill>
              </a:rPr>
              <a:t>Tham</a:t>
            </a:r>
            <a:r>
              <a:rPr lang="en-US" dirty="0" smtClean="0">
                <a:solidFill>
                  <a:schemeClr val="bg1"/>
                </a:solidFill>
              </a:rPr>
              <a:t> </a:t>
            </a:r>
            <a:r>
              <a:rPr lang="en-US" dirty="0" err="1" smtClean="0">
                <a:solidFill>
                  <a:schemeClr val="bg1"/>
                </a:solidFill>
              </a:rPr>
              <a:t>số</a:t>
            </a:r>
            <a:r>
              <a:rPr lang="en-US" dirty="0" smtClean="0">
                <a:solidFill>
                  <a:schemeClr val="bg1"/>
                </a:solidFill>
              </a:rPr>
              <a:t> </a:t>
            </a:r>
            <a:r>
              <a:rPr lang="en-US" dirty="0" err="1" smtClean="0">
                <a:solidFill>
                  <a:schemeClr val="bg1"/>
                </a:solidFill>
              </a:rPr>
              <a:t>đầu</a:t>
            </a:r>
            <a:r>
              <a:rPr lang="en-US" dirty="0" smtClean="0">
                <a:solidFill>
                  <a:schemeClr val="bg1"/>
                </a:solidFill>
              </a:rPr>
              <a:t> </a:t>
            </a:r>
            <a:r>
              <a:rPr lang="en-US" dirty="0" err="1" smtClean="0">
                <a:solidFill>
                  <a:schemeClr val="bg1"/>
                </a:solidFill>
              </a:rPr>
              <a:t>vào</a:t>
            </a:r>
            <a:r>
              <a:rPr lang="en-US" dirty="0" smtClean="0">
                <a:solidFill>
                  <a:schemeClr val="bg1"/>
                </a:solidFill>
              </a:rPr>
              <a:t>: </a:t>
            </a:r>
            <a:r>
              <a:rPr lang="en-US" dirty="0" err="1" smtClean="0">
                <a:solidFill>
                  <a:schemeClr val="bg1"/>
                </a:solidFill>
              </a:rPr>
              <a:t>keyt</a:t>
            </a:r>
            <a:endParaRPr lang="en-US" dirty="0">
              <a:solidFill>
                <a:schemeClr val="bg1"/>
              </a:solidFill>
            </a:endParaRPr>
          </a:p>
        </p:txBody>
      </p:sp>
      <p:sp>
        <p:nvSpPr>
          <p:cNvPr id="9" name="TextBox 8"/>
          <p:cNvSpPr txBox="1"/>
          <p:nvPr/>
        </p:nvSpPr>
        <p:spPr>
          <a:xfrm>
            <a:off x="848226" y="4351784"/>
            <a:ext cx="4297045" cy="369332"/>
          </a:xfrm>
          <a:prstGeom prst="rect">
            <a:avLst/>
          </a:prstGeom>
          <a:noFill/>
        </p:spPr>
        <p:txBody>
          <a:bodyPr wrap="square" rtlCol="0">
            <a:spAutoFit/>
          </a:bodyPr>
          <a:lstStyle/>
          <a:p>
            <a:r>
              <a:rPr lang="en-US" dirty="0" err="1" smtClean="0">
                <a:solidFill>
                  <a:schemeClr val="bg1"/>
                </a:solidFill>
              </a:rPr>
              <a:t>Cách</a:t>
            </a:r>
            <a:r>
              <a:rPr lang="en-US" dirty="0" smtClean="0">
                <a:solidFill>
                  <a:schemeClr val="bg1"/>
                </a:solidFill>
              </a:rPr>
              <a:t> </a:t>
            </a:r>
            <a:r>
              <a:rPr lang="en-US" dirty="0" err="1" smtClean="0">
                <a:solidFill>
                  <a:schemeClr val="bg1"/>
                </a:solidFill>
              </a:rPr>
              <a:t>gọi</a:t>
            </a:r>
            <a:r>
              <a:rPr lang="en-US" dirty="0" smtClean="0">
                <a:solidFill>
                  <a:schemeClr val="bg1"/>
                </a:solidFill>
              </a:rPr>
              <a:t> pro : CALL + </a:t>
            </a:r>
            <a:r>
              <a:rPr lang="en-US" dirty="0" err="1" smtClean="0">
                <a:solidFill>
                  <a:schemeClr val="bg1"/>
                </a:solidFill>
              </a:rPr>
              <a:t>tên</a:t>
            </a:r>
            <a:r>
              <a:rPr lang="en-US" dirty="0" smtClean="0">
                <a:solidFill>
                  <a:schemeClr val="bg1"/>
                </a:solidFill>
              </a:rPr>
              <a:t> procedure</a:t>
            </a:r>
            <a:endParaRPr lang="en-US" dirty="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0473" y="2763616"/>
            <a:ext cx="6659562" cy="4074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20" y="4902200"/>
            <a:ext cx="4048125"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544106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6</a:t>
              </a:r>
            </a:p>
          </p:txBody>
        </p:sp>
      </p:grpSp>
      <p:sp>
        <p:nvSpPr>
          <p:cNvPr id="264" name="文本框 263"/>
          <p:cNvSpPr txBox="1"/>
          <p:nvPr/>
        </p:nvSpPr>
        <p:spPr>
          <a:xfrm>
            <a:off x="960755" y="481330"/>
            <a:ext cx="5235575" cy="830997"/>
          </a:xfrm>
          <a:prstGeom prst="rect">
            <a:avLst/>
          </a:prstGeom>
          <a:noFill/>
        </p:spPr>
        <p:txBody>
          <a:bodyPr wrap="square" rtlCol="0">
            <a:spAutoFit/>
          </a:bodyPr>
          <a:lstStyle/>
          <a:p>
            <a:r>
              <a:rPr lang="en-US" altLang="zh-CN" sz="2400" dirty="0" err="1" smtClean="0">
                <a:solidFill>
                  <a:srgbClr val="10FBFE"/>
                </a:solidFill>
                <a:latin typeface="Yeseva One" panose="00000500000000000000" pitchFamily="2" charset="0"/>
                <a:ea typeface="微软雅黑" panose="020B0503020204020204" charset="-122"/>
              </a:rPr>
              <a:t>Áp</a:t>
            </a:r>
            <a:r>
              <a:rPr lang="en-US" altLang="zh-CN" sz="2400" dirty="0" smtClean="0">
                <a:solidFill>
                  <a:srgbClr val="10FBFE"/>
                </a:solidFill>
                <a:latin typeface="Yeseva One" panose="00000500000000000000" pitchFamily="2" charset="0"/>
                <a:ea typeface="微软雅黑" panose="020B0503020204020204" charset="-122"/>
              </a:rPr>
              <a:t> </a:t>
            </a:r>
            <a:r>
              <a:rPr lang="en-US" altLang="zh-CN" sz="2400" dirty="0" err="1" smtClean="0">
                <a:solidFill>
                  <a:srgbClr val="10FBFE"/>
                </a:solidFill>
                <a:latin typeface="Yeseva One" panose="00000500000000000000" pitchFamily="2" charset="0"/>
                <a:ea typeface="微软雅黑" panose="020B0503020204020204" charset="-122"/>
              </a:rPr>
              <a:t>dụng</a:t>
            </a:r>
            <a:r>
              <a:rPr lang="en-US" altLang="zh-CN" sz="2400" dirty="0" smtClean="0">
                <a:solidFill>
                  <a:srgbClr val="10FBFE"/>
                </a:solidFill>
                <a:latin typeface="Yeseva One" panose="00000500000000000000" pitchFamily="2" charset="0"/>
                <a:ea typeface="微软雅黑" panose="020B0503020204020204" charset="-122"/>
              </a:rPr>
              <a:t> function, procedure, trigger </a:t>
            </a:r>
            <a:r>
              <a:rPr lang="en-US" altLang="zh-CN" sz="2400" dirty="0" err="1" smtClean="0">
                <a:solidFill>
                  <a:srgbClr val="10FBFE"/>
                </a:solidFill>
                <a:latin typeface="Yeseva One" panose="00000500000000000000" pitchFamily="2" charset="0"/>
                <a:ea typeface="微软雅黑" panose="020B0503020204020204" charset="-122"/>
              </a:rPr>
              <a:t>vào</a:t>
            </a:r>
            <a:r>
              <a:rPr lang="en-US" altLang="zh-CN" sz="2400" dirty="0" smtClean="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5" name="5-Point Star 4"/>
          <p:cNvSpPr/>
          <p:nvPr/>
        </p:nvSpPr>
        <p:spPr>
          <a:xfrm>
            <a:off x="553453" y="1726763"/>
            <a:ext cx="589547" cy="45621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43000" y="1768120"/>
            <a:ext cx="10660877" cy="461665"/>
          </a:xfrm>
          <a:prstGeom prst="rect">
            <a:avLst/>
          </a:prstGeom>
          <a:noFill/>
        </p:spPr>
        <p:txBody>
          <a:bodyPr wrap="square" rtlCol="0">
            <a:spAutoFit/>
          </a:bodyPr>
          <a:lstStyle/>
          <a:p>
            <a:r>
              <a:rPr lang="en-US" sz="2400" dirty="0" err="1" smtClean="0">
                <a:solidFill>
                  <a:schemeClr val="bg1"/>
                </a:solidFill>
              </a:rPr>
              <a:t>Áp</a:t>
            </a:r>
            <a:r>
              <a:rPr lang="en-US" sz="2400" dirty="0" smtClean="0">
                <a:solidFill>
                  <a:schemeClr val="bg1"/>
                </a:solidFill>
              </a:rPr>
              <a:t> </a:t>
            </a:r>
            <a:r>
              <a:rPr lang="en-US" sz="2400" dirty="0" err="1" smtClean="0">
                <a:solidFill>
                  <a:schemeClr val="bg1"/>
                </a:solidFill>
              </a:rPr>
              <a:t>dụng</a:t>
            </a:r>
            <a:r>
              <a:rPr lang="en-US" sz="2400" dirty="0" smtClean="0">
                <a:solidFill>
                  <a:schemeClr val="bg1"/>
                </a:solidFill>
              </a:rPr>
              <a:t> procedure </a:t>
            </a:r>
            <a:r>
              <a:rPr lang="en-US" sz="2400" dirty="0" err="1" smtClean="0">
                <a:solidFill>
                  <a:schemeClr val="bg1"/>
                </a:solidFill>
              </a:rPr>
              <a:t>vào</a:t>
            </a:r>
            <a:r>
              <a:rPr lang="en-US" sz="2400" dirty="0" smtClean="0">
                <a:solidFill>
                  <a:schemeClr val="bg1"/>
                </a:solidFill>
              </a:rPr>
              <a:t> website:</a:t>
            </a:r>
            <a:endParaRPr lang="en-US" sz="2400" dirty="0">
              <a:solidFill>
                <a:schemeClr val="bg1"/>
              </a:solidFill>
            </a:endParaRPr>
          </a:p>
        </p:txBody>
      </p:sp>
      <p:sp>
        <p:nvSpPr>
          <p:cNvPr id="7" name="TextBox 6"/>
          <p:cNvSpPr txBox="1"/>
          <p:nvPr/>
        </p:nvSpPr>
        <p:spPr>
          <a:xfrm>
            <a:off x="657542" y="2394284"/>
            <a:ext cx="9421514" cy="369332"/>
          </a:xfrm>
          <a:prstGeom prst="rect">
            <a:avLst/>
          </a:prstGeom>
          <a:noFill/>
        </p:spPr>
        <p:txBody>
          <a:bodyPr wrap="square" rtlCol="0">
            <a:spAutoFit/>
          </a:bodyPr>
          <a:lstStyle/>
          <a:p>
            <a:r>
              <a:rPr lang="en-US" dirty="0" smtClean="0">
                <a:solidFill>
                  <a:schemeClr val="bg1"/>
                </a:solidFill>
              </a:rPr>
              <a:t>1. </a:t>
            </a:r>
            <a:r>
              <a:rPr lang="en-US" dirty="0" err="1" smtClean="0">
                <a:solidFill>
                  <a:schemeClr val="bg1"/>
                </a:solidFill>
              </a:rPr>
              <a:t>Tạo</a:t>
            </a:r>
            <a:r>
              <a:rPr lang="en-US" dirty="0" smtClean="0">
                <a:solidFill>
                  <a:schemeClr val="bg1"/>
                </a:solidFill>
              </a:rPr>
              <a:t>  procedure  </a:t>
            </a:r>
            <a:r>
              <a:rPr lang="en-US" dirty="0" err="1" smtClean="0">
                <a:solidFill>
                  <a:schemeClr val="bg1"/>
                </a:solidFill>
              </a:rPr>
              <a:t>có</a:t>
            </a:r>
            <a:r>
              <a:rPr lang="en-US" dirty="0" smtClean="0">
                <a:solidFill>
                  <a:schemeClr val="bg1"/>
                </a:solidFill>
              </a:rPr>
              <a:t> </a:t>
            </a:r>
            <a:r>
              <a:rPr lang="en-US" dirty="0" err="1" smtClean="0">
                <a:solidFill>
                  <a:schemeClr val="bg1"/>
                </a:solidFill>
              </a:rPr>
              <a:t>tên</a:t>
            </a:r>
            <a:r>
              <a:rPr lang="en-US" dirty="0" smtClean="0">
                <a:solidFill>
                  <a:schemeClr val="bg1"/>
                </a:solidFill>
              </a:rPr>
              <a:t> </a:t>
            </a:r>
            <a:r>
              <a:rPr lang="en-US" dirty="0" err="1" smtClean="0">
                <a:solidFill>
                  <a:schemeClr val="bg1"/>
                </a:solidFill>
              </a:rPr>
              <a:t>là</a:t>
            </a:r>
            <a:r>
              <a:rPr lang="en-US" dirty="0" smtClean="0">
                <a:solidFill>
                  <a:schemeClr val="bg1"/>
                </a:solidFill>
              </a:rPr>
              <a:t> </a:t>
            </a:r>
            <a:r>
              <a:rPr lang="en-US" dirty="0" err="1">
                <a:solidFill>
                  <a:schemeClr val="bg1"/>
                </a:solidFill>
              </a:rPr>
              <a:t>Pro_sanphamByiddm</a:t>
            </a:r>
            <a:r>
              <a:rPr lang="en-US" dirty="0">
                <a:solidFill>
                  <a:schemeClr val="bg1"/>
                </a:solidFill>
              </a:rPr>
              <a:t>: </a:t>
            </a:r>
            <a:r>
              <a:rPr lang="en-US" dirty="0" err="1" smtClean="0">
                <a:solidFill>
                  <a:schemeClr val="bg1"/>
                </a:solidFill>
              </a:rPr>
              <a:t>liệt</a:t>
            </a:r>
            <a:r>
              <a:rPr lang="en-US" dirty="0" smtClean="0">
                <a:solidFill>
                  <a:schemeClr val="bg1"/>
                </a:solidFill>
              </a:rPr>
              <a:t> </a:t>
            </a:r>
            <a:r>
              <a:rPr lang="en-US" dirty="0" err="1" smtClean="0">
                <a:solidFill>
                  <a:schemeClr val="bg1"/>
                </a:solidFill>
              </a:rPr>
              <a:t>kê</a:t>
            </a:r>
            <a:r>
              <a:rPr lang="en-US" dirty="0" smtClean="0">
                <a:solidFill>
                  <a:schemeClr val="bg1"/>
                </a:solidFill>
              </a:rPr>
              <a:t> </a:t>
            </a:r>
            <a:r>
              <a:rPr lang="en-US" dirty="0" err="1" smtClean="0">
                <a:solidFill>
                  <a:schemeClr val="bg1"/>
                </a:solidFill>
              </a:rPr>
              <a:t>các</a:t>
            </a:r>
            <a:r>
              <a:rPr lang="en-US" dirty="0" smtClean="0">
                <a:solidFill>
                  <a:schemeClr val="bg1"/>
                </a:solidFill>
              </a:rPr>
              <a:t> </a:t>
            </a:r>
            <a:r>
              <a:rPr lang="en-US" dirty="0" err="1" smtClean="0">
                <a:solidFill>
                  <a:schemeClr val="bg1"/>
                </a:solidFill>
              </a:rPr>
              <a:t>sản</a:t>
            </a:r>
            <a:r>
              <a:rPr lang="en-US" dirty="0" smtClean="0">
                <a:solidFill>
                  <a:schemeClr val="bg1"/>
                </a:solidFill>
              </a:rPr>
              <a:t> </a:t>
            </a:r>
            <a:r>
              <a:rPr lang="en-US" dirty="0" err="1" smtClean="0">
                <a:solidFill>
                  <a:schemeClr val="bg1"/>
                </a:solidFill>
              </a:rPr>
              <a:t>phẩm</a:t>
            </a:r>
            <a:r>
              <a:rPr lang="en-US" dirty="0" smtClean="0">
                <a:solidFill>
                  <a:schemeClr val="bg1"/>
                </a:solidFill>
              </a:rPr>
              <a:t> </a:t>
            </a:r>
            <a:r>
              <a:rPr lang="en-US" dirty="0" err="1" smtClean="0">
                <a:solidFill>
                  <a:schemeClr val="bg1"/>
                </a:solidFill>
              </a:rPr>
              <a:t>theo</a:t>
            </a:r>
            <a:r>
              <a:rPr lang="en-US" dirty="0" smtClean="0">
                <a:solidFill>
                  <a:schemeClr val="bg1"/>
                </a:solidFill>
              </a:rPr>
              <a:t> id </a:t>
            </a:r>
            <a:r>
              <a:rPr lang="en-US" dirty="0" err="1" smtClean="0">
                <a:solidFill>
                  <a:schemeClr val="bg1"/>
                </a:solidFill>
              </a:rPr>
              <a:t>danh</a:t>
            </a:r>
            <a:r>
              <a:rPr lang="en-US" dirty="0" smtClean="0">
                <a:solidFill>
                  <a:schemeClr val="bg1"/>
                </a:solidFill>
              </a:rPr>
              <a:t> </a:t>
            </a:r>
            <a:r>
              <a:rPr lang="en-US" dirty="0" err="1" smtClean="0">
                <a:solidFill>
                  <a:schemeClr val="bg1"/>
                </a:solidFill>
              </a:rPr>
              <a:t>mục</a:t>
            </a:r>
            <a:endParaRPr lang="en-US" dirty="0">
              <a:solidFill>
                <a:schemeClr val="bg1"/>
              </a:solidFill>
            </a:endParaRPr>
          </a:p>
        </p:txBody>
      </p:sp>
      <p:sp>
        <p:nvSpPr>
          <p:cNvPr id="8" name="TextBox 7"/>
          <p:cNvSpPr txBox="1"/>
          <p:nvPr/>
        </p:nvSpPr>
        <p:spPr>
          <a:xfrm>
            <a:off x="848226" y="3188368"/>
            <a:ext cx="4409574" cy="646331"/>
          </a:xfrm>
          <a:prstGeom prst="rect">
            <a:avLst/>
          </a:prstGeom>
          <a:noFill/>
        </p:spPr>
        <p:txBody>
          <a:bodyPr wrap="square" rtlCol="0">
            <a:spAutoFit/>
          </a:bodyPr>
          <a:lstStyle/>
          <a:p>
            <a:r>
              <a:rPr lang="en-US" dirty="0" err="1" smtClean="0">
                <a:solidFill>
                  <a:schemeClr val="bg1"/>
                </a:solidFill>
              </a:rPr>
              <a:t>Tên</a:t>
            </a:r>
            <a:r>
              <a:rPr lang="en-US" dirty="0" smtClean="0">
                <a:solidFill>
                  <a:schemeClr val="bg1"/>
                </a:solidFill>
              </a:rPr>
              <a:t> procedure: </a:t>
            </a:r>
            <a:r>
              <a:rPr lang="en-US" dirty="0" err="1">
                <a:solidFill>
                  <a:schemeClr val="bg1"/>
                </a:solidFill>
              </a:rPr>
              <a:t>Pro_sanphamByiddm</a:t>
            </a:r>
            <a:endParaRPr lang="en-US" dirty="0" smtClean="0">
              <a:solidFill>
                <a:schemeClr val="bg1"/>
              </a:solidFill>
            </a:endParaRPr>
          </a:p>
          <a:p>
            <a:r>
              <a:rPr lang="en-US" dirty="0" err="1" smtClean="0">
                <a:solidFill>
                  <a:schemeClr val="bg1"/>
                </a:solidFill>
              </a:rPr>
              <a:t>Tham</a:t>
            </a:r>
            <a:r>
              <a:rPr lang="en-US" dirty="0" smtClean="0">
                <a:solidFill>
                  <a:schemeClr val="bg1"/>
                </a:solidFill>
              </a:rPr>
              <a:t> </a:t>
            </a:r>
            <a:r>
              <a:rPr lang="en-US" dirty="0" err="1" smtClean="0">
                <a:solidFill>
                  <a:schemeClr val="bg1"/>
                </a:solidFill>
              </a:rPr>
              <a:t>số</a:t>
            </a:r>
            <a:r>
              <a:rPr lang="en-US" dirty="0" smtClean="0">
                <a:solidFill>
                  <a:schemeClr val="bg1"/>
                </a:solidFill>
              </a:rPr>
              <a:t> </a:t>
            </a:r>
            <a:r>
              <a:rPr lang="en-US" dirty="0" err="1" smtClean="0">
                <a:solidFill>
                  <a:schemeClr val="bg1"/>
                </a:solidFill>
              </a:rPr>
              <a:t>đầu</a:t>
            </a:r>
            <a:r>
              <a:rPr lang="en-US" dirty="0" smtClean="0">
                <a:solidFill>
                  <a:schemeClr val="bg1"/>
                </a:solidFill>
              </a:rPr>
              <a:t> </a:t>
            </a:r>
            <a:r>
              <a:rPr lang="en-US" dirty="0" err="1" smtClean="0">
                <a:solidFill>
                  <a:schemeClr val="bg1"/>
                </a:solidFill>
              </a:rPr>
              <a:t>vào</a:t>
            </a:r>
            <a:r>
              <a:rPr lang="en-US" dirty="0" smtClean="0">
                <a:solidFill>
                  <a:schemeClr val="bg1"/>
                </a:solidFill>
              </a:rPr>
              <a:t>: </a:t>
            </a:r>
            <a:r>
              <a:rPr lang="en-US" dirty="0" err="1" smtClean="0">
                <a:solidFill>
                  <a:schemeClr val="bg1"/>
                </a:solidFill>
              </a:rPr>
              <a:t>id_danhmuc</a:t>
            </a:r>
            <a:endParaRPr lang="en-US" dirty="0">
              <a:solidFill>
                <a:schemeClr val="bg1"/>
              </a:solidFill>
            </a:endParaRPr>
          </a:p>
        </p:txBody>
      </p:sp>
      <p:sp>
        <p:nvSpPr>
          <p:cNvPr id="9" name="TextBox 8"/>
          <p:cNvSpPr txBox="1"/>
          <p:nvPr/>
        </p:nvSpPr>
        <p:spPr>
          <a:xfrm>
            <a:off x="848226" y="4351784"/>
            <a:ext cx="4297045" cy="369332"/>
          </a:xfrm>
          <a:prstGeom prst="rect">
            <a:avLst/>
          </a:prstGeom>
          <a:noFill/>
        </p:spPr>
        <p:txBody>
          <a:bodyPr wrap="square" rtlCol="0">
            <a:spAutoFit/>
          </a:bodyPr>
          <a:lstStyle/>
          <a:p>
            <a:r>
              <a:rPr lang="en-US" dirty="0" err="1" smtClean="0">
                <a:solidFill>
                  <a:schemeClr val="bg1"/>
                </a:solidFill>
              </a:rPr>
              <a:t>Cách</a:t>
            </a:r>
            <a:r>
              <a:rPr lang="en-US" dirty="0" smtClean="0">
                <a:solidFill>
                  <a:schemeClr val="bg1"/>
                </a:solidFill>
              </a:rPr>
              <a:t> </a:t>
            </a:r>
            <a:r>
              <a:rPr lang="en-US" dirty="0" err="1" smtClean="0">
                <a:solidFill>
                  <a:schemeClr val="bg1"/>
                </a:solidFill>
              </a:rPr>
              <a:t>gọi</a:t>
            </a:r>
            <a:r>
              <a:rPr lang="en-US" dirty="0" smtClean="0">
                <a:solidFill>
                  <a:schemeClr val="bg1"/>
                </a:solidFill>
              </a:rPr>
              <a:t> pro : CALL + </a:t>
            </a:r>
            <a:r>
              <a:rPr lang="en-US" dirty="0" err="1" smtClean="0">
                <a:solidFill>
                  <a:schemeClr val="bg1"/>
                </a:solidFill>
              </a:rPr>
              <a:t>tên</a:t>
            </a:r>
            <a:r>
              <a:rPr lang="en-US" dirty="0" smtClean="0">
                <a:solidFill>
                  <a:schemeClr val="bg1"/>
                </a:solidFill>
              </a:rPr>
              <a:t> procedure</a:t>
            </a:r>
            <a:endParaRPr lang="en-US" dirty="0">
              <a:solidFill>
                <a:schemeClr val="bg1"/>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7688" y="2875547"/>
            <a:ext cx="6564312" cy="391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13" y="5083927"/>
            <a:ext cx="43434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7954675"/>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6</a:t>
              </a:r>
            </a:p>
          </p:txBody>
        </p:sp>
      </p:grpSp>
      <p:sp>
        <p:nvSpPr>
          <p:cNvPr id="264" name="文本框 263"/>
          <p:cNvSpPr txBox="1"/>
          <p:nvPr/>
        </p:nvSpPr>
        <p:spPr>
          <a:xfrm>
            <a:off x="960755" y="481330"/>
            <a:ext cx="5235575" cy="830997"/>
          </a:xfrm>
          <a:prstGeom prst="rect">
            <a:avLst/>
          </a:prstGeom>
          <a:noFill/>
        </p:spPr>
        <p:txBody>
          <a:bodyPr wrap="square" rtlCol="0">
            <a:spAutoFit/>
          </a:bodyPr>
          <a:lstStyle/>
          <a:p>
            <a:r>
              <a:rPr lang="en-US" altLang="zh-CN" sz="2400" dirty="0" err="1" smtClean="0">
                <a:solidFill>
                  <a:srgbClr val="10FBFE"/>
                </a:solidFill>
                <a:latin typeface="Yeseva One" panose="00000500000000000000" pitchFamily="2" charset="0"/>
                <a:ea typeface="微软雅黑" panose="020B0503020204020204" charset="-122"/>
              </a:rPr>
              <a:t>Áp</a:t>
            </a:r>
            <a:r>
              <a:rPr lang="en-US" altLang="zh-CN" sz="2400" dirty="0" smtClean="0">
                <a:solidFill>
                  <a:srgbClr val="10FBFE"/>
                </a:solidFill>
                <a:latin typeface="Yeseva One" panose="00000500000000000000" pitchFamily="2" charset="0"/>
                <a:ea typeface="微软雅黑" panose="020B0503020204020204" charset="-122"/>
              </a:rPr>
              <a:t> </a:t>
            </a:r>
            <a:r>
              <a:rPr lang="en-US" altLang="zh-CN" sz="2400" dirty="0" err="1" smtClean="0">
                <a:solidFill>
                  <a:srgbClr val="10FBFE"/>
                </a:solidFill>
                <a:latin typeface="Yeseva One" panose="00000500000000000000" pitchFamily="2" charset="0"/>
                <a:ea typeface="微软雅黑" panose="020B0503020204020204" charset="-122"/>
              </a:rPr>
              <a:t>dụng</a:t>
            </a:r>
            <a:r>
              <a:rPr lang="en-US" altLang="zh-CN" sz="2400" dirty="0" smtClean="0">
                <a:solidFill>
                  <a:srgbClr val="10FBFE"/>
                </a:solidFill>
                <a:latin typeface="Yeseva One" panose="00000500000000000000" pitchFamily="2" charset="0"/>
                <a:ea typeface="微软雅黑" panose="020B0503020204020204" charset="-122"/>
              </a:rPr>
              <a:t> function, procedure, trigger </a:t>
            </a:r>
            <a:r>
              <a:rPr lang="en-US" altLang="zh-CN" sz="2400" dirty="0" err="1" smtClean="0">
                <a:solidFill>
                  <a:srgbClr val="10FBFE"/>
                </a:solidFill>
                <a:latin typeface="Yeseva One" panose="00000500000000000000" pitchFamily="2" charset="0"/>
                <a:ea typeface="微软雅黑" panose="020B0503020204020204" charset="-122"/>
              </a:rPr>
              <a:t>vào</a:t>
            </a:r>
            <a:r>
              <a:rPr lang="en-US" altLang="zh-CN" sz="2400" dirty="0" smtClean="0">
                <a:solidFill>
                  <a:srgbClr val="10FBFE"/>
                </a:solidFill>
                <a:latin typeface="Yeseva One" panose="00000500000000000000" pitchFamily="2" charset="0"/>
                <a:ea typeface="微软雅黑" panose="020B0503020204020204" charset="-122"/>
              </a:rPr>
              <a:t> web</a:t>
            </a:r>
            <a:endParaRPr lang="zh-CN" altLang="en-US" sz="2400" dirty="0">
              <a:solidFill>
                <a:srgbClr val="10FBFE"/>
              </a:solidFill>
              <a:latin typeface="Yeseva One" panose="00000500000000000000" pitchFamily="2" charset="0"/>
              <a:ea typeface="微软雅黑" panose="020B0503020204020204" charset="-122"/>
            </a:endParaRPr>
          </a:p>
        </p:txBody>
      </p:sp>
      <p:sp>
        <p:nvSpPr>
          <p:cNvPr id="5" name="5-Point Star 4"/>
          <p:cNvSpPr/>
          <p:nvPr/>
        </p:nvSpPr>
        <p:spPr>
          <a:xfrm>
            <a:off x="553453" y="1726763"/>
            <a:ext cx="589547" cy="45621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43000" y="1768120"/>
            <a:ext cx="10660877" cy="461665"/>
          </a:xfrm>
          <a:prstGeom prst="rect">
            <a:avLst/>
          </a:prstGeom>
          <a:noFill/>
        </p:spPr>
        <p:txBody>
          <a:bodyPr wrap="square" rtlCol="0">
            <a:spAutoFit/>
          </a:bodyPr>
          <a:lstStyle/>
          <a:p>
            <a:r>
              <a:rPr lang="en-US" sz="2400" dirty="0" err="1" smtClean="0">
                <a:solidFill>
                  <a:schemeClr val="bg1"/>
                </a:solidFill>
              </a:rPr>
              <a:t>Áp</a:t>
            </a:r>
            <a:r>
              <a:rPr lang="en-US" sz="2400" dirty="0" smtClean="0">
                <a:solidFill>
                  <a:schemeClr val="bg1"/>
                </a:solidFill>
              </a:rPr>
              <a:t> </a:t>
            </a:r>
            <a:r>
              <a:rPr lang="en-US" sz="2400" dirty="0" err="1" smtClean="0">
                <a:solidFill>
                  <a:schemeClr val="bg1"/>
                </a:solidFill>
              </a:rPr>
              <a:t>dụng</a:t>
            </a:r>
            <a:r>
              <a:rPr lang="en-US" sz="2400" dirty="0" smtClean="0">
                <a:solidFill>
                  <a:schemeClr val="bg1"/>
                </a:solidFill>
              </a:rPr>
              <a:t> trigger </a:t>
            </a:r>
            <a:r>
              <a:rPr lang="en-US" sz="2400" dirty="0" err="1" smtClean="0">
                <a:solidFill>
                  <a:schemeClr val="bg1"/>
                </a:solidFill>
              </a:rPr>
              <a:t>vào</a:t>
            </a:r>
            <a:r>
              <a:rPr lang="en-US" sz="2400" dirty="0" smtClean="0">
                <a:solidFill>
                  <a:schemeClr val="bg1"/>
                </a:solidFill>
              </a:rPr>
              <a:t> website:</a:t>
            </a:r>
            <a:endParaRPr lang="en-US" sz="2400" dirty="0">
              <a:solidFill>
                <a:schemeClr val="bg1"/>
              </a:solidFill>
            </a:endParaRPr>
          </a:p>
        </p:txBody>
      </p:sp>
      <p:sp>
        <p:nvSpPr>
          <p:cNvPr id="7" name="TextBox 6"/>
          <p:cNvSpPr txBox="1"/>
          <p:nvPr/>
        </p:nvSpPr>
        <p:spPr>
          <a:xfrm>
            <a:off x="657542" y="2394284"/>
            <a:ext cx="9421514" cy="369332"/>
          </a:xfrm>
          <a:prstGeom prst="rect">
            <a:avLst/>
          </a:prstGeom>
          <a:noFill/>
        </p:spPr>
        <p:txBody>
          <a:bodyPr wrap="square" rtlCol="0">
            <a:spAutoFit/>
          </a:bodyPr>
          <a:lstStyle/>
          <a:p>
            <a:r>
              <a:rPr lang="en-US" dirty="0" smtClean="0">
                <a:solidFill>
                  <a:schemeClr val="bg1"/>
                </a:solidFill>
              </a:rPr>
              <a:t>1. </a:t>
            </a:r>
            <a:r>
              <a:rPr lang="en-US" dirty="0" err="1" smtClean="0">
                <a:solidFill>
                  <a:schemeClr val="bg1"/>
                </a:solidFill>
              </a:rPr>
              <a:t>Tạo</a:t>
            </a:r>
            <a:r>
              <a:rPr lang="en-US" dirty="0" smtClean="0">
                <a:solidFill>
                  <a:schemeClr val="bg1"/>
                </a:solidFill>
              </a:rPr>
              <a:t>  trigger  </a:t>
            </a:r>
            <a:r>
              <a:rPr lang="en-US" dirty="0" err="1" smtClean="0">
                <a:solidFill>
                  <a:schemeClr val="bg1"/>
                </a:solidFill>
              </a:rPr>
              <a:t>có</a:t>
            </a:r>
            <a:r>
              <a:rPr lang="en-US" dirty="0" smtClean="0">
                <a:solidFill>
                  <a:schemeClr val="bg1"/>
                </a:solidFill>
              </a:rPr>
              <a:t> </a:t>
            </a:r>
            <a:r>
              <a:rPr lang="en-US" dirty="0" err="1" smtClean="0">
                <a:solidFill>
                  <a:schemeClr val="bg1"/>
                </a:solidFill>
              </a:rPr>
              <a:t>tên</a:t>
            </a:r>
            <a:r>
              <a:rPr lang="en-US" dirty="0" smtClean="0">
                <a:solidFill>
                  <a:schemeClr val="bg1"/>
                </a:solidFill>
              </a:rPr>
              <a:t> </a:t>
            </a:r>
            <a:r>
              <a:rPr lang="en-US" dirty="0" err="1" smtClean="0">
                <a:solidFill>
                  <a:schemeClr val="bg1"/>
                </a:solidFill>
              </a:rPr>
              <a:t>là</a:t>
            </a:r>
            <a:r>
              <a:rPr lang="en-US" dirty="0" smtClean="0">
                <a:solidFill>
                  <a:schemeClr val="bg1"/>
                </a:solidFill>
              </a:rPr>
              <a:t> </a:t>
            </a:r>
            <a:r>
              <a:rPr lang="en-US" dirty="0" err="1" smtClean="0">
                <a:solidFill>
                  <a:schemeClr val="bg1"/>
                </a:solidFill>
              </a:rPr>
              <a:t>after_sales_update</a:t>
            </a:r>
            <a:r>
              <a:rPr lang="en-US" dirty="0" smtClean="0">
                <a:solidFill>
                  <a:schemeClr val="bg1"/>
                </a:solidFill>
              </a:rPr>
              <a:t>: </a:t>
            </a:r>
            <a:r>
              <a:rPr lang="en-US" dirty="0" err="1" smtClean="0">
                <a:solidFill>
                  <a:schemeClr val="bg1"/>
                </a:solidFill>
              </a:rPr>
              <a:t>liệt</a:t>
            </a:r>
            <a:r>
              <a:rPr lang="en-US" dirty="0" smtClean="0">
                <a:solidFill>
                  <a:schemeClr val="bg1"/>
                </a:solidFill>
              </a:rPr>
              <a:t> </a:t>
            </a:r>
            <a:r>
              <a:rPr lang="en-US" dirty="0" err="1" smtClean="0">
                <a:solidFill>
                  <a:schemeClr val="bg1"/>
                </a:solidFill>
              </a:rPr>
              <a:t>kê</a:t>
            </a:r>
            <a:r>
              <a:rPr lang="en-US" dirty="0" smtClean="0">
                <a:solidFill>
                  <a:schemeClr val="bg1"/>
                </a:solidFill>
              </a:rPr>
              <a:t> </a:t>
            </a:r>
            <a:r>
              <a:rPr lang="en-US" dirty="0" err="1" smtClean="0">
                <a:solidFill>
                  <a:schemeClr val="bg1"/>
                </a:solidFill>
              </a:rPr>
              <a:t>các</a:t>
            </a:r>
            <a:r>
              <a:rPr lang="en-US" dirty="0" smtClean="0">
                <a:solidFill>
                  <a:schemeClr val="bg1"/>
                </a:solidFill>
              </a:rPr>
              <a:t> </a:t>
            </a:r>
            <a:r>
              <a:rPr lang="en-US" dirty="0" err="1" smtClean="0">
                <a:solidFill>
                  <a:schemeClr val="bg1"/>
                </a:solidFill>
              </a:rPr>
              <a:t>sản</a:t>
            </a:r>
            <a:r>
              <a:rPr lang="en-US" dirty="0" smtClean="0">
                <a:solidFill>
                  <a:schemeClr val="bg1"/>
                </a:solidFill>
              </a:rPr>
              <a:t> </a:t>
            </a:r>
            <a:r>
              <a:rPr lang="en-US" dirty="0" err="1" smtClean="0">
                <a:solidFill>
                  <a:schemeClr val="bg1"/>
                </a:solidFill>
              </a:rPr>
              <a:t>phẩm</a:t>
            </a:r>
            <a:r>
              <a:rPr lang="en-US" dirty="0" smtClean="0">
                <a:solidFill>
                  <a:schemeClr val="bg1"/>
                </a:solidFill>
              </a:rPr>
              <a:t> </a:t>
            </a:r>
            <a:r>
              <a:rPr lang="en-US" dirty="0" err="1" smtClean="0">
                <a:solidFill>
                  <a:schemeClr val="bg1"/>
                </a:solidFill>
              </a:rPr>
              <a:t>theo</a:t>
            </a:r>
            <a:r>
              <a:rPr lang="en-US" dirty="0" smtClean="0">
                <a:solidFill>
                  <a:schemeClr val="bg1"/>
                </a:solidFill>
              </a:rPr>
              <a:t> id </a:t>
            </a:r>
            <a:r>
              <a:rPr lang="en-US" dirty="0" err="1" smtClean="0">
                <a:solidFill>
                  <a:schemeClr val="bg1"/>
                </a:solidFill>
              </a:rPr>
              <a:t>danh</a:t>
            </a:r>
            <a:r>
              <a:rPr lang="en-US" dirty="0" smtClean="0">
                <a:solidFill>
                  <a:schemeClr val="bg1"/>
                </a:solidFill>
              </a:rPr>
              <a:t> </a:t>
            </a:r>
            <a:r>
              <a:rPr lang="en-US" dirty="0" err="1" smtClean="0">
                <a:solidFill>
                  <a:schemeClr val="bg1"/>
                </a:solidFill>
              </a:rPr>
              <a:t>mục</a:t>
            </a:r>
            <a:endParaRPr lang="en-US" dirty="0">
              <a:solidFill>
                <a:schemeClr val="bg1"/>
              </a:solidFill>
            </a:endParaRPr>
          </a:p>
        </p:txBody>
      </p:sp>
      <p:sp>
        <p:nvSpPr>
          <p:cNvPr id="8" name="TextBox 7"/>
          <p:cNvSpPr txBox="1"/>
          <p:nvPr/>
        </p:nvSpPr>
        <p:spPr>
          <a:xfrm>
            <a:off x="848226" y="3188368"/>
            <a:ext cx="4409574" cy="369332"/>
          </a:xfrm>
          <a:prstGeom prst="rect">
            <a:avLst/>
          </a:prstGeom>
          <a:noFill/>
        </p:spPr>
        <p:txBody>
          <a:bodyPr wrap="square" rtlCol="0">
            <a:spAutoFit/>
          </a:bodyPr>
          <a:lstStyle/>
          <a:p>
            <a:r>
              <a:rPr lang="en-US" dirty="0" err="1" smtClean="0">
                <a:solidFill>
                  <a:schemeClr val="bg1"/>
                </a:solidFill>
              </a:rPr>
              <a:t>Tên</a:t>
            </a:r>
            <a:r>
              <a:rPr lang="en-US" dirty="0" smtClean="0">
                <a:solidFill>
                  <a:schemeClr val="bg1"/>
                </a:solidFill>
              </a:rPr>
              <a:t> trigger</a:t>
            </a:r>
            <a:r>
              <a:rPr lang="en-US" dirty="0">
                <a:solidFill>
                  <a:schemeClr val="bg1"/>
                </a:solidFill>
              </a:rPr>
              <a:t>: </a:t>
            </a:r>
            <a:r>
              <a:rPr lang="en-US" dirty="0" err="1" smtClean="0">
                <a:solidFill>
                  <a:schemeClr val="bg1"/>
                </a:solidFill>
              </a:rPr>
              <a:t>after_sales_update</a:t>
            </a:r>
            <a:endParaRPr lang="en-US" dirty="0" smtClean="0">
              <a:solidFill>
                <a:schemeClr val="bg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1512" y="2863516"/>
            <a:ext cx="6440488" cy="3945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43607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7393e6d2fc74159836bb16d23f5ad70b"/>
          <p:cNvPicPr>
            <a:picLocks noChangeAspect="1"/>
          </p:cNvPicPr>
          <p:nvPr/>
        </p:nvPicPr>
        <p:blipFill>
          <a:blip r:embed="rId3"/>
          <a:stretch>
            <a:fillRect/>
          </a:stretch>
        </p:blipFill>
        <p:spPr>
          <a:xfrm>
            <a:off x="-8890" y="-2540"/>
            <a:ext cx="6817360" cy="6863715"/>
          </a:xfrm>
          <a:prstGeom prst="rect">
            <a:avLst/>
          </a:prstGeom>
        </p:spPr>
      </p:pic>
      <p:sp>
        <p:nvSpPr>
          <p:cNvPr id="6" name="矩形 5">
            <a:extLst>
              <a:ext uri="{FF2B5EF4-FFF2-40B4-BE49-F238E27FC236}">
                <a16:creationId xmlns:a16="http://schemas.microsoft.com/office/drawing/2014/main" xmlns="" id="{A64ED880-09FD-4226-9FB6-172AFEC3A948}"/>
              </a:ext>
            </a:extLst>
          </p:cNvPr>
          <p:cNvSpPr/>
          <p:nvPr/>
        </p:nvSpPr>
        <p:spPr>
          <a:xfrm>
            <a:off x="-8890" y="0"/>
            <a:ext cx="12200890" cy="6857999"/>
          </a:xfrm>
          <a:prstGeom prst="rect">
            <a:avLst/>
          </a:prstGeom>
          <a:solidFill>
            <a:schemeClr val="dk1">
              <a:alpha val="38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xmlns="" id="{6D54B045-3F54-42AE-BF74-08B9E82CE514}"/>
              </a:ext>
            </a:extLst>
          </p:cNvPr>
          <p:cNvGrpSpPr/>
          <p:nvPr/>
        </p:nvGrpSpPr>
        <p:grpSpPr>
          <a:xfrm>
            <a:off x="2065119" y="2260084"/>
            <a:ext cx="7919720" cy="2339102"/>
            <a:chOff x="3736439" y="2028804"/>
            <a:chExt cx="7919720" cy="2339102"/>
          </a:xfrm>
        </p:grpSpPr>
        <p:sp>
          <p:nvSpPr>
            <p:cNvPr id="11" name="文本框 10"/>
            <p:cNvSpPr txBox="1"/>
            <p:nvPr/>
          </p:nvSpPr>
          <p:spPr>
            <a:xfrm>
              <a:off x="3736439" y="2028804"/>
              <a:ext cx="7919720" cy="1384995"/>
            </a:xfrm>
            <a:prstGeom prst="rect">
              <a:avLst/>
            </a:prstGeom>
            <a:noFill/>
            <a:effectLst/>
          </p:spPr>
          <p:txBody>
            <a:bodyPr wrap="square" rtlCol="0">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
              </a:r>
              <a:br>
                <a:rPr lang="en-US" sz="2800" b="1" dirty="0">
                  <a:solidFill>
                    <a:srgbClr val="FF0000"/>
                  </a:solidFill>
                  <a:latin typeface="Times New Roman" panose="02020603050405020304" pitchFamily="18" charset="0"/>
                  <a:cs typeface="Times New Roman" panose="02020603050405020304" pitchFamily="18" charset="0"/>
                </a:rPr>
              </a:br>
              <a:r>
                <a:rPr lang="en-US" sz="2800" b="1" dirty="0" err="1">
                  <a:solidFill>
                    <a:srgbClr val="10FBFE"/>
                  </a:solidFill>
                  <a:latin typeface="Times New Roman" panose="02020603050405020304" pitchFamily="18" charset="0"/>
                  <a:cs typeface="Times New Roman" panose="02020603050405020304" pitchFamily="18" charset="0"/>
                </a:rPr>
                <a:t>Bài</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thuyết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trình</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của</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nhóm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em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đến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đây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kết</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thúc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cảm</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thầy</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và</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các</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bạn</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đã</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lắng</a:t>
              </a:r>
              <a:r>
                <a:rPr lang="en-US" sz="2800" b="1" dirty="0">
                  <a:solidFill>
                    <a:srgbClr val="10FBFE"/>
                  </a:solidFill>
                  <a:latin typeface="Times New Roman" panose="02020603050405020304" pitchFamily="18" charset="0"/>
                  <a:cs typeface="Times New Roman" panose="02020603050405020304" pitchFamily="18" charset="0"/>
                </a:rPr>
                <a:t> </a:t>
              </a:r>
              <a:r>
                <a:rPr lang="en-US" sz="2800" b="1" dirty="0" err="1">
                  <a:solidFill>
                    <a:srgbClr val="10FBFE"/>
                  </a:solidFill>
                  <a:latin typeface="Times New Roman" panose="02020603050405020304" pitchFamily="18" charset="0"/>
                  <a:cs typeface="Times New Roman" panose="02020603050405020304" pitchFamily="18" charset="0"/>
                </a:rPr>
                <a:t>nghe</a:t>
              </a:r>
              <a:r>
                <a:rPr lang="en-US" sz="2800" b="1" dirty="0">
                  <a:solidFill>
                    <a:srgbClr val="10FBFE"/>
                  </a:solidFill>
                  <a:latin typeface="Times New Roman" panose="02020603050405020304" pitchFamily="18" charset="0"/>
                  <a:cs typeface="Times New Roman" panose="02020603050405020304" pitchFamily="18" charset="0"/>
                </a:rPr>
                <a:t>!!</a:t>
              </a:r>
              <a:endParaRPr lang="en-US" sz="2800" dirty="0">
                <a:solidFill>
                  <a:srgbClr val="10FBFE"/>
                </a:solidFill>
                <a:effectLst/>
                <a:latin typeface="Yeseva One" panose="00000500000000000000" pitchFamily="2" charset="0"/>
                <a:ea typeface="微软雅黑" panose="020B0503020204020204" charset="-122"/>
              </a:endParaRPr>
            </a:p>
          </p:txBody>
        </p:sp>
        <p:sp>
          <p:nvSpPr>
            <p:cNvPr id="8" name="文本框 7"/>
            <p:cNvSpPr txBox="1"/>
            <p:nvPr/>
          </p:nvSpPr>
          <p:spPr>
            <a:xfrm>
              <a:off x="5413375" y="3967796"/>
              <a:ext cx="4707890" cy="400110"/>
            </a:xfrm>
            <a:prstGeom prst="rect">
              <a:avLst/>
            </a:prstGeom>
            <a:noFill/>
          </p:spPr>
          <p:txBody>
            <a:bodyPr wrap="square" rtlCol="0">
              <a:spAutoFit/>
            </a:bodyPr>
            <a:lstStyle/>
            <a:p>
              <a:pPr algn="ctr"/>
              <a:r>
                <a:rPr lang="en-US" altLang="zh-CN" sz="2000" dirty="0">
                  <a:solidFill>
                    <a:srgbClr val="10FBFE"/>
                  </a:solidFill>
                  <a:latin typeface="Yeseva One" panose="00000500000000000000" pitchFamily="2" charset="0"/>
                  <a:ea typeface="微软雅黑" panose="020B0503020204020204" charset="-122"/>
                </a:rPr>
                <a:t>DO YOU HAVE ANY QUESTIONS</a:t>
              </a:r>
            </a:p>
          </p:txBody>
        </p:sp>
      </p:grpSp>
    </p:spTree>
    <p:extLst>
      <p:ext uri="{BB962C8B-B14F-4D97-AF65-F5344CB8AC3E}">
        <p14:creationId xmlns:p14="http://schemas.microsoft.com/office/powerpoint/2010/main" val="227032372"/>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21112" y="50647"/>
            <a:ext cx="6621047" cy="523220"/>
          </a:xfrm>
          <a:prstGeom prst="rect">
            <a:avLst/>
          </a:prstGeom>
          <a:noFill/>
        </p:spPr>
        <p:txBody>
          <a:bodyPr wrap="square" rtlCol="0">
            <a:spAutoFit/>
          </a:bodyPr>
          <a:lstStyle/>
          <a:p>
            <a:pPr algn="ctr"/>
            <a:r>
              <a:rPr lang="en-US" altLang="zh-CN" sz="2800" dirty="0" err="1">
                <a:solidFill>
                  <a:srgbClr val="6AE7FF"/>
                </a:solidFill>
                <a:latin typeface="Yeseva One" panose="00000500000000000000" pitchFamily="2" charset="0"/>
                <a:ea typeface="微软雅黑" panose="020B0503020204020204" charset="-122"/>
              </a:rPr>
              <a:t>Phân</a:t>
            </a:r>
            <a:r>
              <a:rPr lang="en-US" altLang="zh-CN" sz="2800" dirty="0">
                <a:solidFill>
                  <a:srgbClr val="6AE7FF"/>
                </a:solidFill>
                <a:latin typeface="Yeseva One" panose="00000500000000000000" pitchFamily="2" charset="0"/>
                <a:ea typeface="微软雅黑" panose="020B0503020204020204" charset="-122"/>
              </a:rPr>
              <a:t> </a:t>
            </a:r>
            <a:r>
              <a:rPr lang="en-US" altLang="zh-CN" sz="2800" dirty="0" err="1">
                <a:solidFill>
                  <a:srgbClr val="6AE7FF"/>
                </a:solidFill>
                <a:latin typeface="Yeseva One" panose="00000500000000000000" pitchFamily="2" charset="0"/>
                <a:ea typeface="微软雅黑" panose="020B0503020204020204" charset="-122"/>
              </a:rPr>
              <a:t>công</a:t>
            </a:r>
            <a:r>
              <a:rPr lang="en-US" altLang="zh-CN" sz="2800" dirty="0">
                <a:solidFill>
                  <a:srgbClr val="6AE7FF"/>
                </a:solidFill>
                <a:latin typeface="Yeseva One" panose="00000500000000000000" pitchFamily="2" charset="0"/>
                <a:ea typeface="微软雅黑" panose="020B0503020204020204" charset="-122"/>
              </a:rPr>
              <a:t> </a:t>
            </a:r>
            <a:r>
              <a:rPr lang="en-US" altLang="zh-CN" sz="2800" dirty="0" err="1">
                <a:solidFill>
                  <a:srgbClr val="6AE7FF"/>
                </a:solidFill>
                <a:latin typeface="Yeseva One" panose="00000500000000000000" pitchFamily="2" charset="0"/>
                <a:ea typeface="微软雅黑" panose="020B0503020204020204" charset="-122"/>
              </a:rPr>
              <a:t>nhiệm</a:t>
            </a:r>
            <a:r>
              <a:rPr lang="en-US" altLang="zh-CN" sz="2800" dirty="0">
                <a:solidFill>
                  <a:srgbClr val="6AE7FF"/>
                </a:solidFill>
                <a:latin typeface="Yeseva One" panose="00000500000000000000" pitchFamily="2" charset="0"/>
                <a:ea typeface="微软雅黑" panose="020B0503020204020204" charset="-122"/>
              </a:rPr>
              <a:t> </a:t>
            </a:r>
            <a:r>
              <a:rPr lang="en-US" altLang="zh-CN" sz="2800" dirty="0" err="1">
                <a:solidFill>
                  <a:srgbClr val="6AE7FF"/>
                </a:solidFill>
                <a:latin typeface="Yeseva One" panose="00000500000000000000" pitchFamily="2" charset="0"/>
                <a:ea typeface="微软雅黑" panose="020B0503020204020204" charset="-122"/>
              </a:rPr>
              <a:t>vụ</a:t>
            </a:r>
            <a:endParaRPr lang="en-US" altLang="zh-CN" sz="2800" dirty="0">
              <a:solidFill>
                <a:srgbClr val="6AE7FF"/>
              </a:solidFill>
              <a:latin typeface="Yeseva One" panose="00000500000000000000" pitchFamily="2" charset="0"/>
              <a:ea typeface="微软雅黑" panose="020B0503020204020204" charset="-122"/>
            </a:endParaRPr>
          </a:p>
        </p:txBody>
      </p:sp>
      <p:graphicFrame>
        <p:nvGraphicFramePr>
          <p:cNvPr id="2" name="Table 1">
            <a:extLst>
              <a:ext uri="{FF2B5EF4-FFF2-40B4-BE49-F238E27FC236}">
                <a16:creationId xmlns:a16="http://schemas.microsoft.com/office/drawing/2014/main" xmlns="" id="{F8743FFE-8DBA-304D-B078-93E871CD6DA6}"/>
              </a:ext>
            </a:extLst>
          </p:cNvPr>
          <p:cNvGraphicFramePr>
            <a:graphicFrameLocks noGrp="1"/>
          </p:cNvGraphicFramePr>
          <p:nvPr>
            <p:extLst>
              <p:ext uri="{D42A27DB-BD31-4B8C-83A1-F6EECF244321}">
                <p14:modId xmlns:p14="http://schemas.microsoft.com/office/powerpoint/2010/main" val="2976948955"/>
              </p:ext>
            </p:extLst>
          </p:nvPr>
        </p:nvGraphicFramePr>
        <p:xfrm>
          <a:off x="753569" y="573867"/>
          <a:ext cx="10879494" cy="5818410"/>
        </p:xfrm>
        <a:graphic>
          <a:graphicData uri="http://schemas.openxmlformats.org/drawingml/2006/table">
            <a:tbl>
              <a:tblPr firstRow="1" firstCol="1" bandRow="1">
                <a:tableStyleId>{5C22544A-7EE6-4342-B048-85BDC9FD1C3A}</a:tableStyleId>
              </a:tblPr>
              <a:tblGrid>
                <a:gridCol w="5439747">
                  <a:extLst>
                    <a:ext uri="{9D8B030D-6E8A-4147-A177-3AD203B41FA5}">
                      <a16:colId xmlns:a16="http://schemas.microsoft.com/office/drawing/2014/main" xmlns="" val="171772763"/>
                    </a:ext>
                  </a:extLst>
                </a:gridCol>
                <a:gridCol w="5439747">
                  <a:extLst>
                    <a:ext uri="{9D8B030D-6E8A-4147-A177-3AD203B41FA5}">
                      <a16:colId xmlns:a16="http://schemas.microsoft.com/office/drawing/2014/main" xmlns="" val="945461484"/>
                    </a:ext>
                  </a:extLst>
                </a:gridCol>
              </a:tblGrid>
              <a:tr h="407728">
                <a:tc>
                  <a:txBody>
                    <a:bodyPr/>
                    <a:lstStyle/>
                    <a:p>
                      <a:pPr marL="0" marR="0" algn="ctr">
                        <a:lnSpc>
                          <a:spcPct val="150000"/>
                        </a:lnSpc>
                        <a:spcBef>
                          <a:spcPts val="600"/>
                        </a:spcBef>
                        <a:spcAft>
                          <a:spcPts val="600"/>
                        </a:spcAft>
                      </a:pPr>
                      <a:r>
                        <a:rPr lang="en-US" sz="1300" dirty="0" err="1">
                          <a:effectLst/>
                        </a:rPr>
                        <a:t>Tên</a:t>
                      </a:r>
                      <a:r>
                        <a:rPr lang="en-US" sz="1300" dirty="0">
                          <a:effectLst/>
                        </a:rPr>
                        <a:t> </a:t>
                      </a:r>
                      <a:r>
                        <a:rPr lang="en-US" sz="1300" dirty="0" err="1">
                          <a:effectLst/>
                        </a:rPr>
                        <a:t>thành</a:t>
                      </a:r>
                      <a:r>
                        <a:rPr lang="en-US" sz="1300" dirty="0">
                          <a:effectLst/>
                        </a:rPr>
                        <a:t> </a:t>
                      </a:r>
                      <a:r>
                        <a:rPr lang="en-US" sz="1300" dirty="0" err="1">
                          <a:effectLst/>
                        </a:rPr>
                        <a:t>viên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Công</a:t>
                      </a:r>
                      <a:r>
                        <a:rPr lang="en-US" sz="1300" dirty="0">
                          <a:effectLst/>
                        </a:rPr>
                        <a:t> </a:t>
                      </a:r>
                      <a:r>
                        <a:rPr lang="en-US" sz="1300" dirty="0" err="1">
                          <a:effectLst/>
                        </a:rPr>
                        <a:t>việc</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99868590"/>
                  </a:ext>
                </a:extLst>
              </a:tr>
              <a:tr h="407728">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Tấn</a:t>
                      </a:r>
                      <a:r>
                        <a:rPr lang="en-US" sz="1300" dirty="0">
                          <a:effectLst/>
                        </a:rPr>
                        <a:t> </a:t>
                      </a:r>
                      <a:r>
                        <a:rPr lang="en-US" sz="1300" dirty="0" err="1">
                          <a:effectLst/>
                        </a:rPr>
                        <a:t>Hoà</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a:effectLst/>
                        </a:rPr>
                        <a:t>Làm  chức năng thêm xoá sửa sản phẩm,danh sách sản phẩm và giỏ hàng.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82388487"/>
                  </a:ext>
                </a:extLst>
              </a:tr>
              <a:tr h="1098495">
                <a:tc>
                  <a:txBody>
                    <a:bodyPr/>
                    <a:lstStyle/>
                    <a:p>
                      <a:pPr marL="0" marR="0" algn="ctr">
                        <a:lnSpc>
                          <a:spcPct val="150000"/>
                        </a:lnSpc>
                        <a:spcBef>
                          <a:spcPts val="600"/>
                        </a:spcBef>
                        <a:spcAft>
                          <a:spcPts val="600"/>
                        </a:spcAft>
                      </a:pPr>
                      <a:r>
                        <a:rPr lang="en-US" sz="1300" dirty="0" err="1">
                          <a:effectLst/>
                        </a:rPr>
                        <a:t>Ngô</a:t>
                      </a:r>
                      <a:r>
                        <a:rPr lang="en-US" sz="1300" dirty="0">
                          <a:effectLst/>
                        </a:rPr>
                        <a:t> </a:t>
                      </a:r>
                      <a:r>
                        <a:rPr lang="en-US" sz="1300" dirty="0" err="1">
                          <a:effectLst/>
                        </a:rPr>
                        <a:t>Thi</a:t>
                      </a:r>
                      <a:r>
                        <a:rPr lang="en-US" sz="1300" dirty="0">
                          <a:effectLst/>
                        </a:rPr>
                        <a:t> </a:t>
                      </a:r>
                      <a:r>
                        <a:rPr lang="en-US" sz="1300" dirty="0" err="1">
                          <a:effectLst/>
                        </a:rPr>
                        <a:t>Huyền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và</a:t>
                      </a:r>
                      <a:endParaRPr lang="en-US" sz="1300" dirty="0">
                        <a:effectLst/>
                      </a:endParaRPr>
                    </a:p>
                    <a:p>
                      <a:pPr marL="0" marR="0" algn="ctr">
                        <a:lnSpc>
                          <a:spcPct val="150000"/>
                        </a:lnSpc>
                        <a:spcBef>
                          <a:spcPts val="600"/>
                        </a:spcBef>
                        <a:spcAft>
                          <a:spcPts val="600"/>
                        </a:spcAft>
                      </a:pP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khuyến</a:t>
                      </a:r>
                      <a:r>
                        <a:rPr lang="en-US" sz="1300" dirty="0">
                          <a:effectLst/>
                        </a:rPr>
                        <a:t> </a:t>
                      </a:r>
                      <a:r>
                        <a:rPr lang="en-US" sz="1300" dirty="0" err="1" smtClean="0">
                          <a:effectLst/>
                        </a:rPr>
                        <a:t>mãi</a:t>
                      </a:r>
                      <a:r>
                        <a:rPr lang="en-US" sz="1300" dirty="0" smtClean="0">
                          <a:effectLst/>
                        </a:rPr>
                        <a:t>(</a:t>
                      </a:r>
                      <a:r>
                        <a:rPr lang="en-US" sz="1300" smtClean="0">
                          <a:effectLst/>
                        </a:rPr>
                        <a:t>thêm,sửa</a:t>
                      </a:r>
                      <a:r>
                        <a:rPr lang="en-US" sz="1300" dirty="0" smtClean="0">
                          <a:effectLst/>
                        </a:rPr>
                        <a:t>).</a:t>
                      </a:r>
                    </a:p>
                    <a:p>
                      <a:pPr marL="0" marR="0" algn="ctr">
                        <a:lnSpc>
                          <a:spcPct val="150000"/>
                        </a:lnSpc>
                        <a:spcBef>
                          <a:spcPts val="600"/>
                        </a:spcBef>
                        <a:spcAft>
                          <a:spcPts val="600"/>
                        </a:spcAft>
                      </a:pPr>
                      <a:r>
                        <a:rPr lang="en-US" sz="1300" dirty="0" err="1" smtClean="0">
                          <a:effectLst/>
                          <a:latin typeface="Times New Roman" panose="02020603050405020304" pitchFamily="18" charset="0"/>
                          <a:ea typeface="Calibri" panose="020F0502020204030204" pitchFamily="34" charset="0"/>
                          <a:cs typeface="Times New Roman" panose="02020603050405020304" pitchFamily="18" charset="0"/>
                        </a:rPr>
                        <a:t>Tạo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procedure,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tạo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trigger,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tạo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77587025"/>
                  </a:ext>
                </a:extLst>
              </a:tr>
              <a:tr h="407728">
                <a:tc>
                  <a:txBody>
                    <a:bodyPr/>
                    <a:lstStyle/>
                    <a:p>
                      <a:pPr marL="0" marR="0" algn="ctr">
                        <a:lnSpc>
                          <a:spcPct val="150000"/>
                        </a:lnSpc>
                        <a:spcBef>
                          <a:spcPts val="600"/>
                        </a:spcBef>
                        <a:spcAft>
                          <a:spcPts val="600"/>
                        </a:spcAft>
                      </a:pPr>
                      <a:r>
                        <a:rPr lang="en-US" sz="1300">
                          <a:effectLst/>
                        </a:rPr>
                        <a:t>Võ Thuỳ Dương</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đăng</a:t>
                      </a:r>
                      <a:r>
                        <a:rPr lang="en-US" sz="1300" dirty="0">
                          <a:effectLst/>
                        </a:rPr>
                        <a:t> </a:t>
                      </a:r>
                      <a:r>
                        <a:rPr lang="en-US" sz="1300" dirty="0" err="1">
                          <a:effectLst/>
                        </a:rPr>
                        <a:t>nhập</a:t>
                      </a:r>
                      <a:r>
                        <a:rPr lang="en-US" sz="1300" dirty="0">
                          <a:effectLst/>
                        </a:rPr>
                        <a:t> </a:t>
                      </a:r>
                      <a:r>
                        <a:rPr lang="en-US" sz="1300" dirty="0" err="1">
                          <a:effectLst/>
                        </a:rPr>
                        <a:t>đăng</a:t>
                      </a:r>
                      <a:r>
                        <a:rPr lang="en-US" sz="1300" dirty="0">
                          <a:effectLst/>
                        </a:rPr>
                        <a:t> </a:t>
                      </a:r>
                      <a:r>
                        <a:rPr lang="en-US" sz="1300" dirty="0" err="1">
                          <a:effectLst/>
                        </a:rPr>
                        <a:t>ký</a:t>
                      </a:r>
                      <a:r>
                        <a:rPr lang="en-US" sz="1300" dirty="0">
                          <a:effectLst/>
                        </a:rPr>
                        <a:t> </a:t>
                      </a:r>
                      <a:r>
                        <a:rPr lang="en-US" sz="1300" dirty="0" err="1">
                          <a:effectLst/>
                        </a:rPr>
                        <a:t>quên</a:t>
                      </a:r>
                      <a:r>
                        <a:rPr lang="en-US" sz="1300" dirty="0">
                          <a:effectLst/>
                        </a:rPr>
                        <a:t> </a:t>
                      </a:r>
                      <a:r>
                        <a:rPr lang="en-US" sz="1300" dirty="0" err="1">
                          <a:effectLst/>
                        </a:rPr>
                        <a:t>mật</a:t>
                      </a:r>
                      <a:r>
                        <a:rPr lang="en-US" sz="1300" dirty="0">
                          <a:effectLst/>
                        </a:rPr>
                        <a:t> </a:t>
                      </a:r>
                      <a:r>
                        <a:rPr lang="en-US" sz="1300" dirty="0" err="1">
                          <a:effectLst/>
                        </a:rPr>
                        <a:t>khẩu</a:t>
                      </a:r>
                      <a:r>
                        <a:rPr lang="en-US" sz="1300" dirty="0" smtClean="0">
                          <a:effectLst/>
                        </a:rPr>
                        <a:t>.</a:t>
                      </a:r>
                    </a:p>
                    <a:p>
                      <a:pPr marL="0" marR="0" algn="ctr">
                        <a:lnSpc>
                          <a:spcPct val="150000"/>
                        </a:lnSpc>
                        <a:spcBef>
                          <a:spcPts val="600"/>
                        </a:spcBef>
                        <a:spcAft>
                          <a:spcPts val="600"/>
                        </a:spcAft>
                      </a:pPr>
                      <a:r>
                        <a:rPr lang="en-US" sz="1300" dirty="0" err="1" smtClean="0">
                          <a:effectLst/>
                          <a:latin typeface="Times New Roman" panose="02020603050405020304" pitchFamily="18" charset="0"/>
                          <a:ea typeface="Calibri" panose="020F0502020204030204" pitchFamily="34" charset="0"/>
                          <a:cs typeface="Times New Roman" panose="02020603050405020304" pitchFamily="18" charset="0"/>
                        </a:rPr>
                        <a:t>Chỉnh</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sửa</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ngườii</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dùng</a:t>
                      </a:r>
                      <a:endPar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ctr">
                        <a:lnSpc>
                          <a:spcPct val="150000"/>
                        </a:lnSpc>
                        <a:spcBef>
                          <a:spcPts val="600"/>
                        </a:spcBef>
                        <a:spcAft>
                          <a:spcPts val="600"/>
                        </a:spcAft>
                      </a:pP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Tạo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trigger,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tạo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function</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06957352"/>
                  </a:ext>
                </a:extLst>
              </a:tr>
              <a:tr h="864336">
                <a:tc>
                  <a:txBody>
                    <a:bodyPr/>
                    <a:lstStyle/>
                    <a:p>
                      <a:pPr marL="0" marR="0" algn="ctr">
                        <a:lnSpc>
                          <a:spcPct val="150000"/>
                        </a:lnSpc>
                        <a:spcBef>
                          <a:spcPts val="600"/>
                        </a:spcBef>
                        <a:spcAft>
                          <a:spcPts val="600"/>
                        </a:spcAft>
                      </a:pPr>
                      <a:r>
                        <a:rPr lang="en-US" sz="1300">
                          <a:effectLst/>
                        </a:rPr>
                        <a:t>Nguyễn Minh Huy</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a:effectLst/>
                        </a:rPr>
                        <a:t>Làm chức năng tìm kiếm và list danh mục ra trang chủ và quản lý danh mục(thêm,sửa,xoá).</a:t>
                      </a: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99614687"/>
                  </a:ext>
                </a:extLst>
              </a:tr>
              <a:tr h="815096">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Viết</a:t>
                      </a:r>
                      <a:r>
                        <a:rPr lang="en-US" sz="1300" dirty="0">
                          <a:effectLst/>
                        </a:rPr>
                        <a:t> </a:t>
                      </a:r>
                      <a:r>
                        <a:rPr lang="en-US" sz="1300" dirty="0" err="1">
                          <a:effectLst/>
                        </a:rPr>
                        <a:t>Hạnh</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quản</a:t>
                      </a:r>
                      <a:r>
                        <a:rPr lang="en-US" sz="1300" dirty="0">
                          <a:effectLst/>
                        </a:rPr>
                        <a:t> </a:t>
                      </a:r>
                      <a:r>
                        <a:rPr lang="en-US" sz="1300" dirty="0" err="1">
                          <a:effectLst/>
                        </a:rPr>
                        <a:t>lý</a:t>
                      </a:r>
                      <a:r>
                        <a:rPr lang="en-US" sz="1300" dirty="0">
                          <a:effectLst/>
                        </a:rPr>
                        <a:t> </a:t>
                      </a:r>
                      <a:r>
                        <a:rPr lang="en-US" sz="1300" dirty="0" err="1">
                          <a:effectLst/>
                        </a:rPr>
                        <a:t>hoá</a:t>
                      </a:r>
                      <a:r>
                        <a:rPr lang="en-US" sz="1300" dirty="0">
                          <a:effectLst/>
                        </a:rPr>
                        <a:t> </a:t>
                      </a:r>
                      <a:r>
                        <a:rPr lang="en-US" sz="1300" dirty="0" err="1">
                          <a:effectLst/>
                        </a:rPr>
                        <a:t>đơn</a:t>
                      </a:r>
                      <a:r>
                        <a:rPr lang="en-US" sz="1300">
                          <a:effectLst/>
                        </a:rPr>
                        <a:t> và</a:t>
                      </a:r>
                      <a:r>
                        <a:rPr lang="en-US" sz="1300" dirty="0">
                          <a:effectLst/>
                        </a:rPr>
                        <a:t> </a:t>
                      </a:r>
                      <a:r>
                        <a:rPr lang="en-US" sz="1300" dirty="0" err="1">
                          <a:effectLst/>
                        </a:rPr>
                        <a:t>đánh</a:t>
                      </a:r>
                      <a:r>
                        <a:rPr lang="en-US" sz="1300" dirty="0">
                          <a:effectLst/>
                        </a:rPr>
                        <a:t> </a:t>
                      </a:r>
                      <a:r>
                        <a:rPr lang="en-US" sz="1300" dirty="0" err="1">
                          <a:effectLst/>
                        </a:rPr>
                        <a:t>giá</a:t>
                      </a:r>
                      <a:r>
                        <a:rPr lang="en-US" sz="1300" dirty="0">
                          <a:effectLst/>
                        </a:rPr>
                        <a:t> </a:t>
                      </a:r>
                      <a:r>
                        <a:rPr lang="en-US" sz="1300" dirty="0" err="1">
                          <a:effectLst/>
                        </a:rPr>
                        <a:t>và</a:t>
                      </a:r>
                      <a:r>
                        <a:rPr lang="en-US" sz="1300" dirty="0">
                          <a:effectLst/>
                        </a:rPr>
                        <a:t> </a:t>
                      </a:r>
                      <a:r>
                        <a:rPr lang="en-US" sz="1300" dirty="0" err="1">
                          <a:effectLst/>
                        </a:rPr>
                        <a:t>hiển</a:t>
                      </a:r>
                      <a:r>
                        <a:rPr lang="en-US" sz="1300" dirty="0">
                          <a:effectLst/>
                        </a:rPr>
                        <a:t> </a:t>
                      </a:r>
                      <a:r>
                        <a:rPr lang="en-US" sz="1300" dirty="0" err="1">
                          <a:effectLst/>
                        </a:rPr>
                        <a:t>thị</a:t>
                      </a:r>
                      <a:r>
                        <a:rPr lang="en-US" sz="1300" dirty="0">
                          <a:effectLst/>
                        </a:rPr>
                        <a:t> chi </a:t>
                      </a:r>
                      <a:r>
                        <a:rPr lang="en-US" sz="1300" dirty="0" err="1">
                          <a:effectLst/>
                        </a:rPr>
                        <a:t>tiết</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8666395"/>
                  </a:ext>
                </a:extLst>
              </a:tr>
              <a:tr h="407728">
                <a:tc>
                  <a:txBody>
                    <a:bodyPr/>
                    <a:lstStyle/>
                    <a:p>
                      <a:pPr marL="0" marR="0" algn="ctr">
                        <a:lnSpc>
                          <a:spcPct val="150000"/>
                        </a:lnSpc>
                        <a:spcBef>
                          <a:spcPts val="600"/>
                        </a:spcBef>
                        <a:spcAft>
                          <a:spcPts val="600"/>
                        </a:spcAft>
                      </a:pPr>
                      <a:r>
                        <a:rPr lang="en-US" sz="1300" dirty="0" err="1" smtClean="0">
                          <a:effectLst/>
                          <a:latin typeface="Times New Roman" panose="02020603050405020304" pitchFamily="18" charset="0"/>
                          <a:ea typeface="Calibri" panose="020F0502020204030204" pitchFamily="34" charset="0"/>
                          <a:cs typeface="Times New Roman" panose="02020603050405020304" pitchFamily="18" charset="0"/>
                        </a:rPr>
                        <a:t>Đoàn</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Ngọc</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Hội</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smtClean="0">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công</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cụ</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cào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Webharvy</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và</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tiến</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hành</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cào</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 </a:t>
                      </a:r>
                      <a:r>
                        <a:rPr lang="en-US" sz="1300" baseline="0" dirty="0" err="1" smtClean="0">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baseline="0" dirty="0" smtClean="0">
                          <a:effectLst/>
                          <a:latin typeface="Times New Roman" panose="02020603050405020304" pitchFamily="18" charset="0"/>
                          <a:ea typeface="Calibri" panose="020F0502020204030204" pitchFamily="34" charset="0"/>
                          <a:cs typeface="Times New Roman" panose="02020603050405020304" pitchFamily="18" charset="0"/>
                        </a:rPr>
                        <a:t>.</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619189529"/>
                  </a:ext>
                </a:extLst>
              </a:tr>
              <a:tr h="407728">
                <a:tc>
                  <a:txBody>
                    <a:bodyPr/>
                    <a:lstStyle/>
                    <a:p>
                      <a:pPr marL="0" marR="0" algn="ctr">
                        <a:lnSpc>
                          <a:spcPct val="150000"/>
                        </a:lnSpc>
                        <a:spcBef>
                          <a:spcPts val="600"/>
                        </a:spcBef>
                        <a:spcAft>
                          <a:spcPts val="600"/>
                        </a:spcAft>
                      </a:pPr>
                      <a:r>
                        <a:rPr lang="en-US" sz="1300" dirty="0" err="1">
                          <a:effectLst/>
                        </a:rPr>
                        <a:t>Nguyễn</a:t>
                      </a:r>
                      <a:r>
                        <a:rPr lang="en-US" sz="1300" dirty="0">
                          <a:effectLst/>
                        </a:rPr>
                        <a:t> </a:t>
                      </a:r>
                      <a:r>
                        <a:rPr lang="en-US" sz="1300" dirty="0" err="1">
                          <a:effectLst/>
                        </a:rPr>
                        <a:t>Hữu</a:t>
                      </a:r>
                      <a:r>
                        <a:rPr lang="en-US" sz="1300" dirty="0">
                          <a:effectLst/>
                        </a:rPr>
                        <a:t> </a:t>
                      </a:r>
                      <a:r>
                        <a:rPr lang="en-US" sz="1300" dirty="0" err="1">
                          <a:effectLst/>
                        </a:rPr>
                        <a:t>Thiên</a:t>
                      </a:r>
                      <a:r>
                        <a:rPr lang="en-US" sz="1300" dirty="0">
                          <a:effectLst/>
                        </a:rPr>
                        <a:t> </a:t>
                      </a:r>
                      <a:r>
                        <a:rPr lang="en-US" sz="1300" dirty="0" err="1">
                          <a:effectLst/>
                        </a:rPr>
                        <a:t>Duy</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600"/>
                        </a:spcBef>
                        <a:spcAft>
                          <a:spcPts val="600"/>
                        </a:spcAft>
                      </a:pPr>
                      <a:r>
                        <a:rPr lang="en-US" sz="1300" dirty="0" err="1">
                          <a:effectLst/>
                        </a:rPr>
                        <a:t>Làm</a:t>
                      </a:r>
                      <a:r>
                        <a:rPr lang="en-US" sz="1300" dirty="0">
                          <a:effectLst/>
                        </a:rPr>
                        <a:t> </a:t>
                      </a:r>
                      <a:r>
                        <a:rPr lang="en-US" sz="1300" dirty="0" err="1">
                          <a:effectLst/>
                        </a:rPr>
                        <a:t>chức</a:t>
                      </a:r>
                      <a:r>
                        <a:rPr lang="en-US" sz="1300" dirty="0">
                          <a:effectLst/>
                        </a:rPr>
                        <a:t> </a:t>
                      </a:r>
                      <a:r>
                        <a:rPr lang="en-US" sz="1300" dirty="0" err="1">
                          <a:effectLst/>
                        </a:rPr>
                        <a:t>năng</a:t>
                      </a:r>
                      <a:r>
                        <a:rPr lang="en-US" sz="1300" dirty="0">
                          <a:effectLst/>
                        </a:rPr>
                        <a:t> </a:t>
                      </a:r>
                      <a:r>
                        <a:rPr lang="en-US" sz="1300" dirty="0" err="1">
                          <a:effectLst/>
                        </a:rPr>
                        <a:t>thanh</a:t>
                      </a:r>
                      <a:r>
                        <a:rPr lang="en-US" sz="1300" dirty="0">
                          <a:effectLst/>
                        </a:rPr>
                        <a:t> </a:t>
                      </a:r>
                      <a:r>
                        <a:rPr lang="en-US" sz="1300" dirty="0" err="1">
                          <a:effectLst/>
                        </a:rPr>
                        <a:t>toán</a:t>
                      </a:r>
                      <a:r>
                        <a:rPr lang="en-US" sz="1300" dirty="0">
                          <a:effectLst/>
                        </a:rPr>
                        <a:t> </a:t>
                      </a:r>
                      <a:r>
                        <a:rPr lang="en-US" sz="1300" dirty="0" err="1">
                          <a:effectLst/>
                        </a:rPr>
                        <a:t>và</a:t>
                      </a:r>
                      <a:r>
                        <a:rPr lang="en-US" sz="1300" dirty="0">
                          <a:effectLst/>
                        </a:rPr>
                        <a:t> list </a:t>
                      </a:r>
                      <a:r>
                        <a:rPr lang="en-US" sz="1300" dirty="0" err="1">
                          <a:effectLst/>
                        </a:rPr>
                        <a:t>danh</a:t>
                      </a:r>
                      <a:r>
                        <a:rPr lang="en-US" sz="1300" dirty="0">
                          <a:effectLst/>
                        </a:rPr>
                        <a:t> </a:t>
                      </a:r>
                      <a:r>
                        <a:rPr lang="en-US" sz="1300" dirty="0" err="1">
                          <a:effectLst/>
                        </a:rPr>
                        <a:t>sách</a:t>
                      </a:r>
                      <a:r>
                        <a:rPr lang="en-US" sz="1300" dirty="0">
                          <a:effectLst/>
                        </a:rPr>
                        <a:t> </a:t>
                      </a:r>
                      <a:r>
                        <a:rPr lang="en-US" sz="1300" dirty="0" err="1">
                          <a:effectLst/>
                        </a:rPr>
                        <a:t>sản</a:t>
                      </a:r>
                      <a:r>
                        <a:rPr lang="en-US" sz="1300" dirty="0">
                          <a:effectLst/>
                        </a:rPr>
                        <a:t> </a:t>
                      </a:r>
                      <a:r>
                        <a:rPr lang="en-US" sz="1300" dirty="0" err="1">
                          <a:effectLst/>
                        </a:rPr>
                        <a:t>phẩm</a:t>
                      </a:r>
                      <a:r>
                        <a:rPr lang="en-US" sz="1300" dirty="0">
                          <a:effectLst/>
                        </a:rPr>
                        <a:t> </a:t>
                      </a:r>
                      <a:r>
                        <a:rPr lang="en-US" sz="1300" dirty="0" err="1">
                          <a:effectLst/>
                        </a:rPr>
                        <a:t>ra</a:t>
                      </a:r>
                      <a:r>
                        <a:rPr lang="en-US" sz="1300" dirty="0">
                          <a:effectLst/>
                        </a:rPr>
                        <a:t> </a:t>
                      </a:r>
                      <a:r>
                        <a:rPr lang="en-US" sz="1300" dirty="0" err="1">
                          <a:effectLst/>
                        </a:rPr>
                        <a:t>trang</a:t>
                      </a:r>
                      <a:r>
                        <a:rPr lang="en-US" sz="1300" dirty="0">
                          <a:effectLst/>
                        </a:rPr>
                        <a:t> </a:t>
                      </a:r>
                      <a:r>
                        <a:rPr lang="en-US" sz="1300" dirty="0" err="1">
                          <a:effectLst/>
                        </a:rPr>
                        <a:t>chủ</a:t>
                      </a:r>
                      <a:r>
                        <a:rPr lang="en-US" sz="1300" dirty="0">
                          <a:effectLst/>
                        </a:rPr>
                        <a:t> </a:t>
                      </a:r>
                      <a:r>
                        <a:rPr lang="en-US" sz="1300" dirty="0" err="1">
                          <a:effectLst/>
                        </a:rPr>
                        <a:t>và</a:t>
                      </a:r>
                      <a:r>
                        <a:rPr lang="en-US" sz="1300" dirty="0">
                          <a:effectLst/>
                        </a:rPr>
                        <a:t> </a:t>
                      </a:r>
                      <a:r>
                        <a:rPr lang="en-US" sz="1300" dirty="0" err="1">
                          <a:effectLst/>
                        </a:rPr>
                        <a:t>quản</a:t>
                      </a:r>
                      <a:r>
                        <a:rPr lang="en-US" sz="1300" baseline="0" dirty="0">
                          <a:effectLst/>
                        </a:rPr>
                        <a:t> </a:t>
                      </a:r>
                      <a:r>
                        <a:rPr lang="en-US" sz="1300" baseline="0" dirty="0" err="1">
                          <a:effectLst/>
                        </a:rPr>
                        <a:t>lý</a:t>
                      </a:r>
                      <a:r>
                        <a:rPr lang="en-US" sz="1300" baseline="0" dirty="0">
                          <a:effectLst/>
                        </a:rPr>
                        <a:t> </a:t>
                      </a:r>
                      <a:r>
                        <a:rPr lang="en-US" sz="1300" baseline="0" dirty="0" err="1">
                          <a:effectLst/>
                        </a:rPr>
                        <a:t>thành</a:t>
                      </a:r>
                      <a:r>
                        <a:rPr lang="en-US" sz="1300" baseline="0" dirty="0">
                          <a:effectLst/>
                        </a:rPr>
                        <a:t> </a:t>
                      </a:r>
                      <a:r>
                        <a:rPr lang="en-US" sz="1300" baseline="0" dirty="0" err="1">
                          <a:effectLst/>
                        </a:rPr>
                        <a:t>viên</a:t>
                      </a:r>
                      <a:r>
                        <a:rPr lang="en-US" sz="1300" dirty="0">
                          <a:effectLst/>
                        </a:rPr>
                        <a:t>. </a:t>
                      </a:r>
                      <a:endParaRPr lang="en-US" sz="13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401873148"/>
                  </a:ext>
                </a:extLst>
              </a:tr>
            </a:tbl>
          </a:graphicData>
        </a:graphic>
      </p:graphicFrame>
    </p:spTree>
    <p:extLst>
      <p:ext uri="{BB962C8B-B14F-4D97-AF65-F5344CB8AC3E}">
        <p14:creationId xmlns:p14="http://schemas.microsoft.com/office/powerpoint/2010/main" val="167108947"/>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78774" y="903545"/>
            <a:ext cx="4234452" cy="707886"/>
          </a:xfrm>
          <a:prstGeom prst="rect">
            <a:avLst/>
          </a:prstGeom>
          <a:noFill/>
        </p:spPr>
        <p:txBody>
          <a:bodyPr wrap="square" rtlCol="0">
            <a:spAutoFit/>
          </a:bodyPr>
          <a:lstStyle/>
          <a:p>
            <a:pPr algn="ctr"/>
            <a:r>
              <a:rPr lang="en-US" altLang="zh-CN" sz="4000" dirty="0" err="1">
                <a:solidFill>
                  <a:srgbClr val="6AE7FF"/>
                </a:solidFill>
                <a:latin typeface="Yeseva One" panose="00000500000000000000" pitchFamily="2" charset="0"/>
                <a:ea typeface="微软雅黑" panose="020B0503020204020204" charset="-122"/>
              </a:rPr>
              <a:t>Nội</a:t>
            </a:r>
            <a:r>
              <a:rPr lang="en-US" altLang="zh-CN" sz="4000" dirty="0">
                <a:solidFill>
                  <a:srgbClr val="6AE7FF"/>
                </a:solidFill>
                <a:latin typeface="Yeseva One" panose="00000500000000000000" pitchFamily="2" charset="0"/>
                <a:ea typeface="微软雅黑" panose="020B0503020204020204" charset="-122"/>
              </a:rPr>
              <a:t> Dung </a:t>
            </a:r>
            <a:r>
              <a:rPr lang="en-US" altLang="zh-CN" sz="4000" dirty="0" err="1">
                <a:solidFill>
                  <a:srgbClr val="6AE7FF"/>
                </a:solidFill>
                <a:latin typeface="Yeseva One" panose="00000500000000000000" pitchFamily="2" charset="0"/>
                <a:ea typeface="微软雅黑" panose="020B0503020204020204" charset="-122"/>
              </a:rPr>
              <a:t>Báo</a:t>
            </a:r>
            <a:r>
              <a:rPr lang="en-US" altLang="zh-CN" sz="4000" dirty="0">
                <a:solidFill>
                  <a:srgbClr val="6AE7FF"/>
                </a:solidFill>
                <a:latin typeface="Yeseva One" panose="00000500000000000000" pitchFamily="2" charset="0"/>
                <a:ea typeface="微软雅黑" panose="020B0503020204020204" charset="-122"/>
              </a:rPr>
              <a:t> </a:t>
            </a:r>
            <a:r>
              <a:rPr lang="en-US" altLang="zh-CN" sz="4000" dirty="0" err="1">
                <a:solidFill>
                  <a:srgbClr val="6AE7FF"/>
                </a:solidFill>
                <a:latin typeface="Yeseva One" panose="00000500000000000000" pitchFamily="2" charset="0"/>
                <a:ea typeface="微软雅黑" panose="020B0503020204020204" charset="-122"/>
              </a:rPr>
              <a:t>Cáo</a:t>
            </a:r>
            <a:endParaRPr lang="en-US" altLang="zh-CN" sz="4000" dirty="0">
              <a:solidFill>
                <a:srgbClr val="6AE7FF"/>
              </a:solidFill>
              <a:latin typeface="Yeseva One" panose="00000500000000000000" pitchFamily="2" charset="0"/>
              <a:ea typeface="微软雅黑" panose="020B0503020204020204" charset="-122"/>
            </a:endParaRPr>
          </a:p>
        </p:txBody>
      </p:sp>
      <p:sp>
        <p:nvSpPr>
          <p:cNvPr id="8" name="文本框 7"/>
          <p:cNvSpPr txBox="1"/>
          <p:nvPr/>
        </p:nvSpPr>
        <p:spPr>
          <a:xfrm>
            <a:off x="1293235" y="2569210"/>
            <a:ext cx="819785" cy="706755"/>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01</a:t>
            </a:r>
          </a:p>
        </p:txBody>
      </p:sp>
      <p:sp>
        <p:nvSpPr>
          <p:cNvPr id="9" name="圆角矩形 8"/>
          <p:cNvSpPr/>
          <p:nvPr/>
        </p:nvSpPr>
        <p:spPr>
          <a:xfrm>
            <a:off x="2378710" y="2665730"/>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Lý</a:t>
            </a:r>
            <a:r>
              <a:rPr lang="en-US" altLang="zh-CN" sz="2000" b="1" dirty="0">
                <a:solidFill>
                  <a:srgbClr val="6AE7FF"/>
                </a:solidFill>
                <a:latin typeface="Yeseva One" panose="00000500000000000000" pitchFamily="2" charset="0"/>
                <a:ea typeface="微软雅黑" panose="020B0503020204020204" charset="-122"/>
              </a:rPr>
              <a:t> Do </a:t>
            </a:r>
            <a:r>
              <a:rPr lang="en-US" altLang="zh-CN" sz="2000" b="1" dirty="0" err="1">
                <a:solidFill>
                  <a:srgbClr val="6AE7FF"/>
                </a:solidFill>
                <a:latin typeface="Yeseva One" panose="00000500000000000000" pitchFamily="2" charset="0"/>
                <a:ea typeface="微软雅黑" panose="020B0503020204020204" charset="-122"/>
              </a:rPr>
              <a:t>Chọn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Đề</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Tài</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0" name="文本框 9"/>
          <p:cNvSpPr txBox="1"/>
          <p:nvPr/>
        </p:nvSpPr>
        <p:spPr>
          <a:xfrm>
            <a:off x="6425940" y="2569210"/>
            <a:ext cx="819785" cy="706755"/>
          </a:xfrm>
          <a:prstGeom prst="rect">
            <a:avLst/>
          </a:prstGeom>
          <a:noFill/>
        </p:spPr>
        <p:txBody>
          <a:bodyPr wrap="square" rtlCol="0">
            <a:spAutoFit/>
          </a:bodyPr>
          <a:lstStyle/>
          <a:p>
            <a:pPr algn="r"/>
            <a:r>
              <a:rPr lang="en-US" altLang="zh-CN" sz="4000" b="1">
                <a:solidFill>
                  <a:srgbClr val="6AE7FF"/>
                </a:solidFill>
                <a:latin typeface="Yeseva One" panose="00000500000000000000" pitchFamily="2" charset="0"/>
                <a:ea typeface="微软雅黑" panose="020B0503020204020204" charset="-122"/>
              </a:rPr>
              <a:t>02</a:t>
            </a:r>
          </a:p>
        </p:txBody>
      </p:sp>
      <p:sp>
        <p:nvSpPr>
          <p:cNvPr id="11" name="圆角矩形 10"/>
          <p:cNvSpPr/>
          <p:nvPr/>
        </p:nvSpPr>
        <p:spPr>
          <a:xfrm>
            <a:off x="7511415" y="271342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Ngôn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Ngữ</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Php</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2" name="文本框 11"/>
          <p:cNvSpPr txBox="1"/>
          <p:nvPr/>
        </p:nvSpPr>
        <p:spPr>
          <a:xfrm>
            <a:off x="1205345" y="4347845"/>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03</a:t>
            </a:r>
          </a:p>
        </p:txBody>
      </p:sp>
      <p:sp>
        <p:nvSpPr>
          <p:cNvPr id="13" name="圆角矩形 12"/>
          <p:cNvSpPr/>
          <p:nvPr/>
        </p:nvSpPr>
        <p:spPr>
          <a:xfrm>
            <a:off x="2378710" y="4551282"/>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srgbClr val="6AE7FF"/>
                </a:solidFill>
                <a:latin typeface="Yeseva One" panose="00000500000000000000" pitchFamily="2" charset="0"/>
                <a:ea typeface="微软雅黑" panose="020B0503020204020204" charset="-122"/>
              </a:rPr>
              <a:t>Công</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Cụ</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cào</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dữ</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liệu</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32" name="文本框 31"/>
          <p:cNvSpPr txBox="1"/>
          <p:nvPr/>
        </p:nvSpPr>
        <p:spPr>
          <a:xfrm>
            <a:off x="6338049" y="4347845"/>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04</a:t>
            </a:r>
          </a:p>
        </p:txBody>
      </p:sp>
      <p:sp>
        <p:nvSpPr>
          <p:cNvPr id="33" name="圆角矩形 32"/>
          <p:cNvSpPr/>
          <p:nvPr/>
        </p:nvSpPr>
        <p:spPr>
          <a:xfrm>
            <a:off x="7511415" y="4444365"/>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Phân</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tích</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thiết</a:t>
            </a:r>
            <a:r>
              <a:rPr lang="en-US" altLang="zh-CN" sz="2000" b="1" dirty="0">
                <a:solidFill>
                  <a:srgbClr val="6AE7FF"/>
                </a:solidFill>
                <a:latin typeface="Yeseva One" panose="00000500000000000000" pitchFamily="2" charset="0"/>
                <a:ea typeface="微软雅黑" panose="020B0503020204020204" charset="-122"/>
              </a:rPr>
              <a:t> </a:t>
            </a:r>
            <a:r>
              <a:rPr lang="en-US" altLang="zh-CN" sz="2000" b="1" dirty="0" err="1">
                <a:solidFill>
                  <a:srgbClr val="6AE7FF"/>
                </a:solidFill>
                <a:latin typeface="Yeseva One" panose="00000500000000000000" pitchFamily="2" charset="0"/>
                <a:ea typeface="微软雅黑" panose="020B0503020204020204" charset="-122"/>
              </a:rPr>
              <a:t>kế</a:t>
            </a:r>
            <a:r>
              <a:rPr lang="en-US" altLang="zh-CN" sz="2000" b="1" dirty="0">
                <a:solidFill>
                  <a:srgbClr val="6AE7FF"/>
                </a:solidFill>
                <a:latin typeface="Yeseva One" panose="00000500000000000000" pitchFamily="2" charset="0"/>
                <a:ea typeface="微软雅黑" panose="020B0503020204020204" charset="-122"/>
              </a:rPr>
              <a:t> database  </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4" name="圆角矩形 32">
            <a:extLst>
              <a:ext uri="{FF2B5EF4-FFF2-40B4-BE49-F238E27FC236}">
                <a16:creationId xmlns="" xmlns:a16="http://schemas.microsoft.com/office/drawing/2014/main" id="{D1B3E731-2478-C8E2-FAF7-17E3139ECEB6}"/>
              </a:ext>
            </a:extLst>
          </p:cNvPr>
          <p:cNvSpPr/>
          <p:nvPr/>
        </p:nvSpPr>
        <p:spPr>
          <a:xfrm>
            <a:off x="4505960" y="5614531"/>
            <a:ext cx="3180080" cy="513080"/>
          </a:xfrm>
          <a:prstGeom prst="roundRect">
            <a:avLst/>
          </a:prstGeom>
          <a:noFill/>
          <a:ln w="12700" cmpd="sng">
            <a:solidFill>
              <a:srgbClr val="6AE7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6AE7FF"/>
                </a:solidFill>
                <a:latin typeface="Yeseva One" panose="00000500000000000000" pitchFamily="2" charset="0"/>
                <a:ea typeface="微软雅黑" panose="020B0503020204020204" charset="-122"/>
              </a:rPr>
              <a:t> Giao </a:t>
            </a:r>
            <a:r>
              <a:rPr lang="en-US" altLang="zh-CN" sz="2000" b="1" dirty="0" err="1">
                <a:solidFill>
                  <a:srgbClr val="6AE7FF"/>
                </a:solidFill>
                <a:latin typeface="Yeseva One" panose="00000500000000000000" pitchFamily="2" charset="0"/>
                <a:ea typeface="微软雅黑" panose="020B0503020204020204" charset="-122"/>
              </a:rPr>
              <a:t>Diện</a:t>
            </a:r>
            <a:r>
              <a:rPr lang="en-US" altLang="zh-CN" sz="2000" b="1" dirty="0">
                <a:solidFill>
                  <a:srgbClr val="6AE7FF"/>
                </a:solidFill>
                <a:latin typeface="Yeseva One" panose="00000500000000000000" pitchFamily="2" charset="0"/>
                <a:ea typeface="微软雅黑" panose="020B0503020204020204" charset="-122"/>
              </a:rPr>
              <a:t> Website </a:t>
            </a:r>
            <a:endParaRPr lang="zh-CN" altLang="en-US" sz="2000" b="1" dirty="0">
              <a:solidFill>
                <a:srgbClr val="6AE7FF"/>
              </a:solidFill>
              <a:latin typeface="Yeseva One" panose="00000500000000000000" pitchFamily="2" charset="0"/>
              <a:ea typeface="微软雅黑" panose="020B0503020204020204" charset="-122"/>
            </a:endParaRPr>
          </a:p>
        </p:txBody>
      </p:sp>
      <p:sp>
        <p:nvSpPr>
          <p:cNvPr id="16" name="文本框 31">
            <a:extLst>
              <a:ext uri="{FF2B5EF4-FFF2-40B4-BE49-F238E27FC236}">
                <a16:creationId xmlns="" xmlns:a16="http://schemas.microsoft.com/office/drawing/2014/main" id="{35AA1E2B-1D6C-7C4B-B103-AA7F7B6697AB}"/>
              </a:ext>
            </a:extLst>
          </p:cNvPr>
          <p:cNvSpPr txBox="1"/>
          <p:nvPr/>
        </p:nvSpPr>
        <p:spPr>
          <a:xfrm>
            <a:off x="3303367" y="5515114"/>
            <a:ext cx="995565" cy="707886"/>
          </a:xfrm>
          <a:prstGeom prst="rect">
            <a:avLst/>
          </a:prstGeom>
          <a:noFill/>
        </p:spPr>
        <p:txBody>
          <a:bodyPr wrap="square" rtlCol="0">
            <a:spAutoFit/>
          </a:bodyPr>
          <a:lstStyle/>
          <a:p>
            <a:pPr algn="r"/>
            <a:r>
              <a:rPr lang="en-US" altLang="zh-CN" sz="4000" b="1" dirty="0">
                <a:solidFill>
                  <a:srgbClr val="6AE7FF"/>
                </a:solidFill>
                <a:latin typeface="Yeseva One" panose="00000500000000000000" pitchFamily="2" charset="0"/>
                <a:ea typeface="微软雅黑" panose="020B0503020204020204" charset="-122"/>
              </a:rPr>
              <a:t>05</a:t>
            </a:r>
          </a:p>
        </p:txBody>
      </p:sp>
    </p:spTree>
    <p:extLst>
      <p:ext uri="{BB962C8B-B14F-4D97-AF65-F5344CB8AC3E}">
        <p14:creationId xmlns:p14="http://schemas.microsoft.com/office/powerpoint/2010/main" val="1853297132"/>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childTnLst>
                          </p:cTn>
                        </p:par>
                        <p:par>
                          <p:cTn id="12" fill="hold">
                            <p:stCondLst>
                              <p:cond delay="11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par>
                          <p:cTn id="18" fill="hold">
                            <p:stCondLst>
                              <p:cond delay="1600"/>
                            </p:stCondLst>
                            <p:childTnLst>
                              <p:par>
                                <p:cTn id="19" presetID="29" presetClass="entr" presetSubtype="0" fill="hold" grpId="1"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ppt_x</p:attrName>
                                        </p:attrNameLst>
                                      </p:cBhvr>
                                      <p:tavLst>
                                        <p:tav tm="0">
                                          <p:val>
                                            <p:strVal val="#ppt_x-.2"/>
                                          </p:val>
                                        </p:tav>
                                        <p:tav tm="100000">
                                          <p:val>
                                            <p:strVal val="#ppt_x"/>
                                          </p:val>
                                        </p:tav>
                                      </p:tavLst>
                                    </p:anim>
                                    <p:anim calcmode="lin" valueType="num">
                                      <p:cBhvr>
                                        <p:cTn id="22" dur="5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500"/>
                                        <p:tgtEl>
                                          <p:spTgt spid="9"/>
                                        </p:tgtEl>
                                      </p:cBhvr>
                                    </p:animEffect>
                                  </p:childTnLst>
                                </p:cTn>
                              </p:par>
                            </p:childTnLst>
                          </p:cTn>
                        </p:par>
                        <p:par>
                          <p:cTn id="24" fill="hold">
                            <p:stCondLst>
                              <p:cond delay="2100"/>
                            </p:stCondLst>
                            <p:childTnLst>
                              <p:par>
                                <p:cTn id="25" presetID="53"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2600"/>
                            </p:stCondLst>
                            <p:childTnLst>
                              <p:par>
                                <p:cTn id="31" presetID="29" presetClass="entr" presetSubtype="0" fill="hold" grpId="1"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ppt_x</p:attrName>
                                        </p:attrNameLst>
                                      </p:cBhvr>
                                      <p:tavLst>
                                        <p:tav tm="0">
                                          <p:val>
                                            <p:strVal val="#ppt_x-.2"/>
                                          </p:val>
                                        </p:tav>
                                        <p:tav tm="100000">
                                          <p:val>
                                            <p:strVal val="#ppt_x"/>
                                          </p:val>
                                        </p:tav>
                                      </p:tavLst>
                                    </p:anim>
                                    <p:anim calcmode="lin" valueType="num">
                                      <p:cBhvr>
                                        <p:cTn id="34" dur="500" fill="hold"/>
                                        <p:tgtEl>
                                          <p:spTgt spid="11"/>
                                        </p:tgtEl>
                                        <p:attrNameLst>
                                          <p:attrName>ppt_y</p:attrName>
                                        </p:attrNameLst>
                                      </p:cBhvr>
                                      <p:tavLst>
                                        <p:tav tm="0">
                                          <p:val>
                                            <p:strVal val="#ppt_y"/>
                                          </p:val>
                                        </p:tav>
                                        <p:tav tm="100000">
                                          <p:val>
                                            <p:strVal val="#ppt_y"/>
                                          </p:val>
                                        </p:tav>
                                      </p:tavLst>
                                    </p:anim>
                                    <p:animEffect transition="in" filter="wipe(right)" prLst="gradientSize: 0.1">
                                      <p:cBhvr>
                                        <p:cTn id="35" dur="500"/>
                                        <p:tgtEl>
                                          <p:spTgt spid="11"/>
                                        </p:tgtEl>
                                      </p:cBhvr>
                                    </p:animEffect>
                                  </p:childTnLst>
                                </p:cTn>
                              </p:par>
                            </p:childTnLst>
                          </p:cTn>
                        </p:par>
                        <p:par>
                          <p:cTn id="36" fill="hold">
                            <p:stCondLst>
                              <p:cond delay="3100"/>
                            </p:stCondLst>
                            <p:childTnLst>
                              <p:par>
                                <p:cTn id="37" presetID="53" presetClass="entr" presetSubtype="16" fill="hold" grpId="0" nodeType="after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childTnLst>
                          </p:cTn>
                        </p:par>
                        <p:par>
                          <p:cTn id="42" fill="hold">
                            <p:stCondLst>
                              <p:cond delay="3600"/>
                            </p:stCondLst>
                            <p:childTnLst>
                              <p:par>
                                <p:cTn id="43" presetID="29" presetClass="entr" presetSubtype="0" fill="hold" grpId="1"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ppt_x</p:attrName>
                                        </p:attrNameLst>
                                      </p:cBhvr>
                                      <p:tavLst>
                                        <p:tav tm="0">
                                          <p:val>
                                            <p:strVal val="#ppt_x-.2"/>
                                          </p:val>
                                        </p:tav>
                                        <p:tav tm="100000">
                                          <p:val>
                                            <p:strVal val="#ppt_x"/>
                                          </p:val>
                                        </p:tav>
                                      </p:tavLst>
                                    </p:anim>
                                    <p:anim calcmode="lin" valueType="num">
                                      <p:cBhvr>
                                        <p:cTn id="46" dur="500" fill="hold"/>
                                        <p:tgtEl>
                                          <p:spTgt spid="13"/>
                                        </p:tgtEl>
                                        <p:attrNameLst>
                                          <p:attrName>ppt_y</p:attrName>
                                        </p:attrNameLst>
                                      </p:cBhvr>
                                      <p:tavLst>
                                        <p:tav tm="0">
                                          <p:val>
                                            <p:strVal val="#ppt_y"/>
                                          </p:val>
                                        </p:tav>
                                        <p:tav tm="100000">
                                          <p:val>
                                            <p:strVal val="#ppt_y"/>
                                          </p:val>
                                        </p:tav>
                                      </p:tavLst>
                                    </p:anim>
                                    <p:animEffect transition="in" filter="wipe(right)" prLst="gradientSize: 0.1">
                                      <p:cBhvr>
                                        <p:cTn id="47" dur="500"/>
                                        <p:tgtEl>
                                          <p:spTgt spid="13"/>
                                        </p:tgtEl>
                                      </p:cBhvr>
                                    </p:animEffect>
                                  </p:childTnLst>
                                </p:cTn>
                              </p:par>
                            </p:childTnLst>
                          </p:cTn>
                        </p:par>
                        <p:par>
                          <p:cTn id="48" fill="hold">
                            <p:stCondLst>
                              <p:cond delay="41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4600"/>
                            </p:stCondLst>
                            <p:childTnLst>
                              <p:par>
                                <p:cTn id="55" presetID="29" presetClass="entr" presetSubtype="0" fill="hold" grpId="1" nodeType="afterEffect">
                                  <p:stCondLst>
                                    <p:cond delay="0"/>
                                  </p:stCondLst>
                                  <p:childTnLst>
                                    <p:set>
                                      <p:cBhvr>
                                        <p:cTn id="56" dur="1" fill="hold">
                                          <p:stCondLst>
                                            <p:cond delay="0"/>
                                          </p:stCondLst>
                                        </p:cTn>
                                        <p:tgtEl>
                                          <p:spTgt spid="33"/>
                                        </p:tgtEl>
                                        <p:attrNameLst>
                                          <p:attrName>style.visibility</p:attrName>
                                        </p:attrNameLst>
                                      </p:cBhvr>
                                      <p:to>
                                        <p:strVal val="visible"/>
                                      </p:to>
                                    </p:set>
                                    <p:anim calcmode="lin" valueType="num">
                                      <p:cBhvr>
                                        <p:cTn id="57" dur="500" fill="hold"/>
                                        <p:tgtEl>
                                          <p:spTgt spid="33"/>
                                        </p:tgtEl>
                                        <p:attrNameLst>
                                          <p:attrName>ppt_x</p:attrName>
                                        </p:attrNameLst>
                                      </p:cBhvr>
                                      <p:tavLst>
                                        <p:tav tm="0">
                                          <p:val>
                                            <p:strVal val="#ppt_x-.2"/>
                                          </p:val>
                                        </p:tav>
                                        <p:tav tm="100000">
                                          <p:val>
                                            <p:strVal val="#ppt_x"/>
                                          </p:val>
                                        </p:tav>
                                      </p:tavLst>
                                    </p:anim>
                                    <p:anim calcmode="lin" valueType="num">
                                      <p:cBhvr>
                                        <p:cTn id="58" dur="500" fill="hold"/>
                                        <p:tgtEl>
                                          <p:spTgt spid="33"/>
                                        </p:tgtEl>
                                        <p:attrNameLst>
                                          <p:attrName>ppt_y</p:attrName>
                                        </p:attrNameLst>
                                      </p:cBhvr>
                                      <p:tavLst>
                                        <p:tav tm="0">
                                          <p:val>
                                            <p:strVal val="#ppt_y"/>
                                          </p:val>
                                        </p:tav>
                                        <p:tav tm="100000">
                                          <p:val>
                                            <p:strVal val="#ppt_y"/>
                                          </p:val>
                                        </p:tav>
                                      </p:tavLst>
                                    </p:anim>
                                    <p:animEffect transition="in" filter="wipe(right)" prLst="gradientSize: 0.1">
                                      <p:cBhvr>
                                        <p:cTn id="59" dur="500"/>
                                        <p:tgtEl>
                                          <p:spTgt spid="33"/>
                                        </p:tgtEl>
                                      </p:cBhvr>
                                    </p:animEffect>
                                  </p:childTnLst>
                                </p:cTn>
                              </p:par>
                            </p:childTnLst>
                          </p:cTn>
                        </p:par>
                        <p:par>
                          <p:cTn id="60" fill="hold">
                            <p:stCondLst>
                              <p:cond delay="5100"/>
                            </p:stCondLst>
                            <p:childTnLst>
                              <p:par>
                                <p:cTn id="61" presetID="29" presetClass="entr" presetSubtype="0" fill="hold" grpId="1" nodeType="after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ppt_x</p:attrName>
                                        </p:attrNameLst>
                                      </p:cBhvr>
                                      <p:tavLst>
                                        <p:tav tm="0">
                                          <p:val>
                                            <p:strVal val="#ppt_x-.2"/>
                                          </p:val>
                                        </p:tav>
                                        <p:tav tm="100000">
                                          <p:val>
                                            <p:strVal val="#ppt_x"/>
                                          </p:val>
                                        </p:tav>
                                      </p:tavLst>
                                    </p:anim>
                                    <p:anim calcmode="lin" valueType="num">
                                      <p:cBhvr>
                                        <p:cTn id="64" dur="5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65" dur="500"/>
                                        <p:tgtEl>
                                          <p:spTgt spid="14"/>
                                        </p:tgtEl>
                                      </p:cBhvr>
                                    </p:animEffect>
                                  </p:childTnLst>
                                </p:cTn>
                              </p:par>
                            </p:childTnLst>
                          </p:cTn>
                        </p:par>
                        <p:par>
                          <p:cTn id="66" fill="hold">
                            <p:stCondLst>
                              <p:cond delay="5600"/>
                            </p:stCondLst>
                            <p:childTnLst>
                              <p:par>
                                <p:cTn id="67" presetID="53" presetClass="entr" presetSubtype="16"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animBg="1"/>
      <p:bldP spid="9" grpId="1" animBg="1"/>
      <p:bldP spid="10" grpId="0"/>
      <p:bldP spid="11" grpId="0" animBg="1"/>
      <p:bldP spid="11" grpId="1" animBg="1"/>
      <p:bldP spid="12" grpId="0"/>
      <p:bldP spid="13" grpId="0" animBg="1"/>
      <p:bldP spid="13" grpId="1" animBg="1"/>
      <p:bldP spid="32" grpId="0"/>
      <p:bldP spid="33" grpId="0" animBg="1"/>
      <p:bldP spid="33" grpId="1" animBg="1"/>
      <p:bldP spid="14" grpId="0" animBg="1"/>
      <p:bldP spid="14" grpId="1"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latin typeface="Yeseva One" panose="00000500000000000000" pitchFamily="2" charset="0"/>
                  <a:ea typeface="微软雅黑" panose="020B0503020204020204" charset="-122"/>
                </a:rPr>
                <a:t>1</a:t>
              </a:r>
            </a:p>
          </p:txBody>
        </p:sp>
      </p:grpSp>
      <p:sp>
        <p:nvSpPr>
          <p:cNvPr id="264" name="文本框 263"/>
          <p:cNvSpPr txBox="1"/>
          <p:nvPr/>
        </p:nvSpPr>
        <p:spPr>
          <a:xfrm>
            <a:off x="960755" y="481330"/>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Lý</a:t>
            </a:r>
            <a:r>
              <a:rPr lang="en-US" altLang="zh-CN" sz="1600" dirty="0">
                <a:solidFill>
                  <a:srgbClr val="10FBFE"/>
                </a:solidFill>
                <a:latin typeface="Yeseva One" panose="00000500000000000000" pitchFamily="2" charset="0"/>
                <a:ea typeface="微软雅黑" panose="020B0503020204020204" charset="-122"/>
              </a:rPr>
              <a:t> Do </a:t>
            </a:r>
            <a:r>
              <a:rPr lang="en-US" altLang="zh-CN" sz="1600" dirty="0" err="1">
                <a:solidFill>
                  <a:srgbClr val="10FBFE"/>
                </a:solidFill>
                <a:latin typeface="Yeseva One" panose="00000500000000000000" pitchFamily="2" charset="0"/>
                <a:ea typeface="微软雅黑" panose="020B0503020204020204" charset="-122"/>
              </a:rPr>
              <a:t>Chọn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Đề</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Tài</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grpSp>
        <p:nvGrpSpPr>
          <p:cNvPr id="9" name="组合 8"/>
          <p:cNvGrpSpPr/>
          <p:nvPr/>
        </p:nvGrpSpPr>
        <p:grpSpPr>
          <a:xfrm>
            <a:off x="7398575" y="1171835"/>
            <a:ext cx="4404223" cy="2306186"/>
            <a:chOff x="6762750" y="1238250"/>
            <a:chExt cx="5872297" cy="1882104"/>
          </a:xfrm>
        </p:grpSpPr>
        <p:sp>
          <p:nvSpPr>
            <p:cNvPr id="8198" name="矩形 16"/>
            <p:cNvSpPr>
              <a:spLocks noChangeArrowheads="1"/>
            </p:cNvSpPr>
            <p:nvPr/>
          </p:nvSpPr>
          <p:spPr bwMode="auto">
            <a:xfrm>
              <a:off x="7373938" y="1485906"/>
              <a:ext cx="4654973" cy="16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endParaRPr lang="en-US" sz="1200" dirty="0">
                <a:solidFill>
                  <a:srgbClr val="10FBFE"/>
                </a:solidFill>
              </a:endParaRPr>
            </a:p>
            <a:p>
              <a:pPr>
                <a:lnSpc>
                  <a:spcPct val="150000"/>
                </a:lnSpc>
              </a:pPr>
              <a:r>
                <a:rPr lang="vi-VN" sz="1200" dirty="0">
                  <a:solidFill>
                    <a:srgbClr val="10FBFE"/>
                  </a:solidFill>
                </a:rPr>
                <a:t>Với web bán hàng chuyên nghiệp, doanh nghiệp có thể triển khai các kế hoạch Marketing Online. Có thể nói website chính là kênh hiệu quả hàng đầu với khả năng triển khai đồng bộ</a:t>
              </a:r>
              <a:r>
                <a:rPr lang="en-US" sz="1200" dirty="0">
                  <a:solidFill>
                    <a:srgbClr val="10FBFE"/>
                  </a:solidFill>
                </a:rPr>
                <a:t>,</a:t>
              </a:r>
              <a:r>
                <a:rPr lang="vi-VN" sz="1200" dirty="0">
                  <a:solidFill>
                    <a:srgbClr val="10FBFE"/>
                  </a:solidFill>
                </a:rPr>
                <a:t> các giải pháp tiếp thị với chi phí tiết </a:t>
              </a:r>
              <a:r>
                <a:rPr lang="en-US" sz="1200" dirty="0" err="1">
                  <a:solidFill>
                    <a:srgbClr val="10FBFE"/>
                  </a:solidFill>
                  <a:latin typeface="Arial" panose="020B0604020202020204" pitchFamily="34" charset="0"/>
                  <a:cs typeface="Arial" panose="020B0604020202020204" pitchFamily="34" charset="0"/>
                </a:rPr>
                <a:t>kiệm</a:t>
              </a:r>
              <a:r>
                <a:rPr lang="en-US" sz="1200" dirty="0">
                  <a:solidFill>
                    <a:srgbClr val="10FBFE"/>
                  </a:solidFill>
                  <a:latin typeface="Arial" panose="020B0604020202020204" pitchFamily="34" charset="0"/>
                  <a:cs typeface="Arial" panose="020B0604020202020204" pitchFamily="34" charset="0"/>
                </a:rPr>
                <a:t>.</a:t>
              </a:r>
              <a:r>
                <a:rPr lang="vi-VN" sz="1200" dirty="0">
                  <a:latin typeface="Arial" panose="020B0604020202020204" pitchFamily="34" charset="0"/>
                  <a:cs typeface="Arial" panose="020B0604020202020204" pitchFamily="34" charset="0"/>
                </a:rPr>
                <a:t>kiệm</a:t>
              </a:r>
              <a:r>
                <a:rPr lang="vi-VN" sz="1200" dirty="0"/>
                <a:t>.</a:t>
              </a:r>
              <a:endParaRPr lang="vi-VN" sz="1200" b="1" dirty="0"/>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8199" name="矩形 9"/>
            <p:cNvSpPr>
              <a:spLocks noChangeArrowheads="1"/>
            </p:cNvSpPr>
            <p:nvPr/>
          </p:nvSpPr>
          <p:spPr bwMode="auto">
            <a:xfrm>
              <a:off x="7373938" y="1238250"/>
              <a:ext cx="5261109" cy="52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a:t>
              </a:r>
              <a:r>
                <a:rPr lang="vi-VN" sz="1800" b="1" dirty="0">
                  <a:solidFill>
                    <a:srgbClr val="10FBFE"/>
                  </a:solidFill>
                </a:rPr>
                <a:t>Tăng hiệu quả quảng cáo cho doanh nghiệp</a:t>
              </a:r>
              <a:endParaRPr lang="en-US" altLang="zh-CN" b="1" dirty="0">
                <a:solidFill>
                  <a:schemeClr val="bg1"/>
                </a:solidFill>
                <a:latin typeface="Yeseva One" panose="00000500000000000000" pitchFamily="2" charset="0"/>
              </a:endParaRPr>
            </a:p>
          </p:txBody>
        </p:sp>
        <p:grpSp>
          <p:nvGrpSpPr>
            <p:cNvPr id="8204" name="组合 16"/>
            <p:cNvGrpSpPr/>
            <p:nvPr/>
          </p:nvGrpSpPr>
          <p:grpSpPr bwMode="auto">
            <a:xfrm>
              <a:off x="6762750" y="1238250"/>
              <a:ext cx="571500" cy="428625"/>
              <a:chOff x="3000364" y="642924"/>
              <a:chExt cx="428628" cy="321471"/>
            </a:xfrm>
          </p:grpSpPr>
          <p:sp>
            <p:nvSpPr>
              <p:cNvPr id="15" name="等腰三角形 1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6" name="等腰三角形 1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5" name="组合 4"/>
          <p:cNvGrpSpPr/>
          <p:nvPr/>
        </p:nvGrpSpPr>
        <p:grpSpPr>
          <a:xfrm>
            <a:off x="4267231" y="1813527"/>
            <a:ext cx="2928938" cy="3003947"/>
            <a:chOff x="4000500" y="1714500"/>
            <a:chExt cx="3905250" cy="4005263"/>
          </a:xfrm>
        </p:grpSpPr>
        <p:grpSp>
          <p:nvGrpSpPr>
            <p:cNvPr id="8194" name="组合 4"/>
            <p:cNvGrpSpPr/>
            <p:nvPr/>
          </p:nvGrpSpPr>
          <p:grpSpPr bwMode="auto">
            <a:xfrm>
              <a:off x="4000500" y="1714500"/>
              <a:ext cx="3905250" cy="4005263"/>
              <a:chOff x="857223" y="954920"/>
              <a:chExt cx="3357586" cy="3406892"/>
            </a:xfrm>
          </p:grpSpPr>
          <p:sp>
            <p:nvSpPr>
              <p:cNvPr id="6" name="椭圆 5"/>
              <p:cNvSpPr/>
              <p:nvPr/>
            </p:nvSpPr>
            <p:spPr>
              <a:xfrm rot="1906325">
                <a:off x="2063770" y="954920"/>
                <a:ext cx="1029114"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7" name="椭圆 6"/>
              <p:cNvSpPr/>
              <p:nvPr/>
            </p:nvSpPr>
            <p:spPr>
              <a:xfrm rot="19526860">
                <a:off x="2108811" y="1004883"/>
                <a:ext cx="1030478" cy="3356929"/>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8" name="椭圆 7"/>
              <p:cNvSpPr/>
              <p:nvPr/>
            </p:nvSpPr>
            <p:spPr>
              <a:xfrm rot="16200000">
                <a:off x="2035717" y="964719"/>
                <a:ext cx="1000598" cy="3357586"/>
              </a:xfrm>
              <a:prstGeom prst="ellipse">
                <a:avLst/>
              </a:prstGeom>
              <a:noFill/>
              <a:ln w="9525">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sp>
          <p:nvSpPr>
            <p:cNvPr id="12" name="椭圆 11"/>
            <p:cNvSpPr/>
            <p:nvPr/>
          </p:nvSpPr>
          <p:spPr>
            <a:xfrm>
              <a:off x="6191250" y="22860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3" name="椭圆 12"/>
            <p:cNvSpPr/>
            <p:nvPr/>
          </p:nvSpPr>
          <p:spPr>
            <a:xfrm>
              <a:off x="7143750" y="4762500"/>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14" name="椭圆 13"/>
            <p:cNvSpPr/>
            <p:nvPr/>
          </p:nvSpPr>
          <p:spPr>
            <a:xfrm>
              <a:off x="4270375" y="3933825"/>
              <a:ext cx="190500" cy="190500"/>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nvGrpSpPr>
          <p:cNvPr id="17" name="组合 16"/>
          <p:cNvGrpSpPr/>
          <p:nvPr/>
        </p:nvGrpSpPr>
        <p:grpSpPr>
          <a:xfrm>
            <a:off x="473266" y="4129572"/>
            <a:ext cx="4104721" cy="2510712"/>
            <a:chOff x="6762750" y="941938"/>
            <a:chExt cx="5472961" cy="3347617"/>
          </a:xfrm>
        </p:grpSpPr>
        <p:sp>
          <p:nvSpPr>
            <p:cNvPr id="18" name="矩形 16"/>
            <p:cNvSpPr>
              <a:spLocks noChangeArrowheads="1"/>
            </p:cNvSpPr>
            <p:nvPr/>
          </p:nvSpPr>
          <p:spPr bwMode="auto">
            <a:xfrm>
              <a:off x="7373197" y="1619250"/>
              <a:ext cx="4249420" cy="267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Nếu như cửa hàng chỉ cho phép bạn bán hàng trong giờ làm việc thì với website bán hàng online, bạn có thể tư vấn, hỗ trợ, chốt đơn hàng, giải quyết khiếu nại, chăm sóc khách hàng 24/7,.. mọi lúc mọi nơi bất cứ khi nào khách hàng có nhu cầu.</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21" name="矩形 9"/>
            <p:cNvSpPr>
              <a:spLocks noChangeArrowheads="1"/>
            </p:cNvSpPr>
            <p:nvPr/>
          </p:nvSpPr>
          <p:spPr bwMode="auto">
            <a:xfrm>
              <a:off x="7340119" y="941938"/>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III-</a:t>
              </a:r>
              <a:r>
                <a:rPr lang="vi-VN" sz="1800" b="1" dirty="0">
                  <a:solidFill>
                    <a:srgbClr val="10FBFE"/>
                  </a:solidFill>
                </a:rPr>
                <a:t>Chăm sóc khách hàng mọi nơi</a:t>
              </a:r>
            </a:p>
            <a:p>
              <a:pPr eaLnBrk="1" hangingPunct="1"/>
              <a:endParaRPr lang="zh-CN" altLang="en-US" b="1" dirty="0">
                <a:solidFill>
                  <a:schemeClr val="bg1"/>
                </a:solidFill>
                <a:latin typeface="Yeseva One" panose="00000500000000000000" pitchFamily="2" charset="0"/>
              </a:endParaRPr>
            </a:p>
          </p:txBody>
        </p:sp>
        <p:grpSp>
          <p:nvGrpSpPr>
            <p:cNvPr id="24" name="组合 16"/>
            <p:cNvGrpSpPr/>
            <p:nvPr/>
          </p:nvGrpSpPr>
          <p:grpSpPr bwMode="auto">
            <a:xfrm>
              <a:off x="6762750" y="1238250"/>
              <a:ext cx="571500" cy="428625"/>
              <a:chOff x="3000364" y="642924"/>
              <a:chExt cx="428628" cy="321471"/>
            </a:xfrm>
          </p:grpSpPr>
          <p:sp>
            <p:nvSpPr>
              <p:cNvPr id="25" name="等腰三角形 24"/>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26" name="等腰三角形 25"/>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27" name="组合 26"/>
          <p:cNvGrpSpPr/>
          <p:nvPr/>
        </p:nvGrpSpPr>
        <p:grpSpPr>
          <a:xfrm>
            <a:off x="473265" y="1319517"/>
            <a:ext cx="3644900" cy="2532655"/>
            <a:chOff x="6762750" y="1238250"/>
            <a:chExt cx="4859867" cy="1801929"/>
          </a:xfrm>
        </p:grpSpPr>
        <p:sp>
          <p:nvSpPr>
            <p:cNvPr id="28" name="矩形 16"/>
            <p:cNvSpPr>
              <a:spLocks noChangeArrowheads="1"/>
            </p:cNvSpPr>
            <p:nvPr/>
          </p:nvSpPr>
          <p:spPr bwMode="auto">
            <a:xfrm>
              <a:off x="7373197" y="1619250"/>
              <a:ext cx="4249420" cy="1420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Mặc dù nhiều cơ sở chọn bán hàng trên các kênh khác nhau như Facebook, Zalo,</a:t>
              </a:r>
              <a:r>
                <a:rPr lang="en-US" sz="1200" dirty="0" err="1">
                  <a:solidFill>
                    <a:srgbClr val="10FBFE"/>
                  </a:solidFill>
                </a:rPr>
                <a:t>TikTok</a:t>
              </a:r>
              <a:r>
                <a:rPr lang="vi-VN" sz="1200" dirty="0">
                  <a:solidFill>
                    <a:srgbClr val="10FBFE"/>
                  </a:solidFill>
                </a:rPr>
                <a:t> Instagram,... nhưng họ đều sở hữu website. Họ hiểu rằng vai trò quan trọng của thiết kế website bán hàng trực tuyến. Đó là kênh quảng bá thương hiệu doanh nghiệp tốt nhất.</a:t>
              </a:r>
              <a:endParaRPr lang="vi-VN" sz="1200" b="1" dirty="0">
                <a:solidFill>
                  <a:srgbClr val="10FBFE"/>
                </a:solidFill>
              </a:endParaRPr>
            </a:p>
          </p:txBody>
        </p:sp>
        <p:sp>
          <p:nvSpPr>
            <p:cNvPr id="29" name="矩形 9"/>
            <p:cNvSpPr>
              <a:spLocks noChangeArrowheads="1"/>
            </p:cNvSpPr>
            <p:nvPr/>
          </p:nvSpPr>
          <p:spPr bwMode="auto">
            <a:xfrm>
              <a:off x="7373938" y="1238250"/>
              <a:ext cx="3905251" cy="656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800" b="1" dirty="0">
                  <a:solidFill>
                    <a:srgbClr val="10FBFE"/>
                  </a:solidFill>
                </a:rPr>
                <a:t>I-</a:t>
              </a:r>
              <a:r>
                <a:rPr lang="vi-VN" sz="1800" b="1" dirty="0">
                  <a:solidFill>
                    <a:srgbClr val="10FBFE"/>
                  </a:solidFill>
                </a:rPr>
                <a:t>Xây dựng hình ảnh thương hiệu</a:t>
              </a:r>
            </a:p>
            <a:p>
              <a:pPr eaLnBrk="1" hangingPunct="1"/>
              <a:endParaRPr lang="zh-CN" altLang="en-US" b="1" dirty="0">
                <a:solidFill>
                  <a:schemeClr val="bg1"/>
                </a:solidFill>
                <a:latin typeface="Yeseva One" panose="00000500000000000000" pitchFamily="2" charset="0"/>
              </a:endParaRPr>
            </a:p>
          </p:txBody>
        </p:sp>
        <p:grpSp>
          <p:nvGrpSpPr>
            <p:cNvPr id="30" name="组合 16"/>
            <p:cNvGrpSpPr/>
            <p:nvPr/>
          </p:nvGrpSpPr>
          <p:grpSpPr bwMode="auto">
            <a:xfrm>
              <a:off x="6762750" y="1238250"/>
              <a:ext cx="571500" cy="428625"/>
              <a:chOff x="3000364" y="642924"/>
              <a:chExt cx="428628" cy="321471"/>
            </a:xfrm>
          </p:grpSpPr>
          <p:sp>
            <p:nvSpPr>
              <p:cNvPr id="31" name="等腰三角形 30"/>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latin typeface="Yeseva One" panose="00000500000000000000" pitchFamily="2" charset="0"/>
                </a:endParaRPr>
              </a:p>
            </p:txBody>
          </p:sp>
          <p:sp>
            <p:nvSpPr>
              <p:cNvPr id="32" name="等腰三角形 31"/>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grpSp>
        <p:nvGrpSpPr>
          <p:cNvPr id="39" name="组合 16">
            <a:extLst>
              <a:ext uri="{FF2B5EF4-FFF2-40B4-BE49-F238E27FC236}">
                <a16:creationId xmlns:a16="http://schemas.microsoft.com/office/drawing/2014/main" xmlns="" id="{627B363C-C6DA-424C-AC4D-58F98152F4E9}"/>
              </a:ext>
            </a:extLst>
          </p:cNvPr>
          <p:cNvGrpSpPr/>
          <p:nvPr/>
        </p:nvGrpSpPr>
        <p:grpSpPr>
          <a:xfrm>
            <a:off x="7620960" y="4351806"/>
            <a:ext cx="4130085" cy="2565477"/>
            <a:chOff x="6762750" y="1238250"/>
            <a:chExt cx="5506780" cy="3420637"/>
          </a:xfrm>
        </p:grpSpPr>
        <p:sp>
          <p:nvSpPr>
            <p:cNvPr id="40" name="矩形 16">
              <a:extLst>
                <a:ext uri="{FF2B5EF4-FFF2-40B4-BE49-F238E27FC236}">
                  <a16:creationId xmlns:a16="http://schemas.microsoft.com/office/drawing/2014/main" xmlns="" id="{2B6EBB03-366A-44E3-B5A5-0FC8E252F046}"/>
                </a:ext>
              </a:extLst>
            </p:cNvPr>
            <p:cNvSpPr>
              <a:spLocks noChangeArrowheads="1"/>
            </p:cNvSpPr>
            <p:nvPr/>
          </p:nvSpPr>
          <p:spPr bwMode="auto">
            <a:xfrm>
              <a:off x="7373197" y="1619250"/>
              <a:ext cx="4249420" cy="303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vi-VN" sz="1200" dirty="0">
                  <a:solidFill>
                    <a:srgbClr val="10FBFE"/>
                  </a:solidFill>
                </a:rPr>
                <a:t>Với web bán hàng chuyên nghiệp, bạn sẽ không mất phí thuê nhân viên hay thuê mặt bằng. Dĩ nhiên, điều này sẽ giúp bạn tiết kiệm được chi phí khá nhiều. Bên cạnh đó, website bán hàng giúp bạn bán hàng hiệu quả, có cơ hội thâu tóm thị trường trực tuyến hoàn hảo.</a:t>
              </a:r>
              <a:endParaRPr lang="vi-VN" sz="1200" b="1" dirty="0">
                <a:solidFill>
                  <a:srgbClr val="10FBFE"/>
                </a:solidFill>
              </a:endParaRPr>
            </a:p>
            <a:p>
              <a:pPr algn="l" eaLnBrk="1" hangingPunct="1">
                <a:lnSpc>
                  <a:spcPct val="150000"/>
                </a:lnSpc>
              </a:pPr>
              <a:endParaRPr lang="en-US" altLang="zh-CN" sz="1200" dirty="0">
                <a:solidFill>
                  <a:schemeClr val="bg1"/>
                </a:solidFill>
                <a:latin typeface="Yeseva One" panose="00000500000000000000" pitchFamily="2" charset="0"/>
                <a:ea typeface="微软雅黑" panose="020B0503020204020204" charset="-122"/>
              </a:endParaRPr>
            </a:p>
          </p:txBody>
        </p:sp>
        <p:sp>
          <p:nvSpPr>
            <p:cNvPr id="41" name="矩形 9">
              <a:extLst>
                <a:ext uri="{FF2B5EF4-FFF2-40B4-BE49-F238E27FC236}">
                  <a16:creationId xmlns:a16="http://schemas.microsoft.com/office/drawing/2014/main" xmlns="" id="{69170B5C-0E02-4436-A237-F7D39B003921}"/>
                </a:ext>
              </a:extLst>
            </p:cNvPr>
            <p:cNvSpPr>
              <a:spLocks noChangeArrowheads="1"/>
            </p:cNvSpPr>
            <p:nvPr/>
          </p:nvSpPr>
          <p:spPr bwMode="auto">
            <a:xfrm>
              <a:off x="7373938" y="1238250"/>
              <a:ext cx="4895592" cy="1231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1" dirty="0">
                  <a:solidFill>
                    <a:srgbClr val="10FBFE"/>
                  </a:solidFill>
                </a:rPr>
                <a:t>IV</a:t>
              </a:r>
              <a:r>
                <a:rPr lang="en-US" sz="1800" b="1" dirty="0">
                  <a:solidFill>
                    <a:srgbClr val="10FBFE"/>
                  </a:solidFill>
                </a:rPr>
                <a:t>-</a:t>
              </a:r>
              <a:r>
                <a:rPr lang="vi-VN" sz="1800" b="1" dirty="0">
                  <a:solidFill>
                    <a:srgbClr val="10FBFE"/>
                  </a:solidFill>
                </a:rPr>
                <a:t>Tiết kiệm chi phí</a:t>
              </a:r>
            </a:p>
            <a:p>
              <a:endParaRPr lang="vi-VN" sz="1800" b="1" dirty="0">
                <a:solidFill>
                  <a:srgbClr val="10FBFE"/>
                </a:solidFill>
              </a:endParaRPr>
            </a:p>
            <a:p>
              <a:pPr eaLnBrk="1" hangingPunct="1"/>
              <a:endParaRPr lang="zh-CN" altLang="en-US" b="1" dirty="0">
                <a:solidFill>
                  <a:schemeClr val="bg1"/>
                </a:solidFill>
                <a:latin typeface="Yeseva One" panose="00000500000000000000" pitchFamily="2" charset="0"/>
              </a:endParaRPr>
            </a:p>
          </p:txBody>
        </p:sp>
        <p:grpSp>
          <p:nvGrpSpPr>
            <p:cNvPr id="42" name="组合 16">
              <a:extLst>
                <a:ext uri="{FF2B5EF4-FFF2-40B4-BE49-F238E27FC236}">
                  <a16:creationId xmlns:a16="http://schemas.microsoft.com/office/drawing/2014/main" xmlns="" id="{DA17E499-5E96-417D-8C78-021BA8124651}"/>
                </a:ext>
              </a:extLst>
            </p:cNvPr>
            <p:cNvGrpSpPr/>
            <p:nvPr/>
          </p:nvGrpSpPr>
          <p:grpSpPr bwMode="auto">
            <a:xfrm>
              <a:off x="6762750" y="1238250"/>
              <a:ext cx="571500" cy="428625"/>
              <a:chOff x="3000364" y="642924"/>
              <a:chExt cx="428628" cy="321471"/>
            </a:xfrm>
          </p:grpSpPr>
          <p:sp>
            <p:nvSpPr>
              <p:cNvPr id="43" name="等腰三角形 24">
                <a:extLst>
                  <a:ext uri="{FF2B5EF4-FFF2-40B4-BE49-F238E27FC236}">
                    <a16:creationId xmlns:a16="http://schemas.microsoft.com/office/drawing/2014/main" xmlns="" id="{9CA32EBA-CBDE-4429-BA28-2D4770329881}"/>
                  </a:ext>
                </a:extLst>
              </p:cNvPr>
              <p:cNvSpPr/>
              <p:nvPr/>
            </p:nvSpPr>
            <p:spPr>
              <a:xfrm rot="5400000">
                <a:off x="3125380" y="660784"/>
                <a:ext cx="321471" cy="285752"/>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sp>
            <p:nvSpPr>
              <p:cNvPr id="44" name="等腰三角形 25">
                <a:extLst>
                  <a:ext uri="{FF2B5EF4-FFF2-40B4-BE49-F238E27FC236}">
                    <a16:creationId xmlns:a16="http://schemas.microsoft.com/office/drawing/2014/main" xmlns="" id="{E4860FD8-FB2D-4FD6-BF35-A7DD76471407}"/>
                  </a:ext>
                </a:extLst>
              </p:cNvPr>
              <p:cNvSpPr/>
              <p:nvPr/>
            </p:nvSpPr>
            <p:spPr>
              <a:xfrm rot="5400000">
                <a:off x="2982504" y="696503"/>
                <a:ext cx="250033" cy="214314"/>
              </a:xfrm>
              <a:prstGeom prst="triangle">
                <a:avLst/>
              </a:prstGeom>
              <a:solidFill>
                <a:srgbClr val="6AE7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grpSp>
      </p:gr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par>
                          <p:cTn id="14" fill="hold">
                            <p:stCondLst>
                              <p:cond delay="1000"/>
                            </p:stCondLst>
                            <p:childTnLst>
                              <p:par>
                                <p:cTn id="15" presetID="35"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2000"/>
                                        <p:tgtEl>
                                          <p:spTgt spid="5"/>
                                        </p:tgtEl>
                                      </p:cBhvr>
                                    </p:animEffect>
                                    <p:anim calcmode="lin" valueType="num">
                                      <p:cBhvr>
                                        <p:cTn id="18" dur="2000" fill="hold"/>
                                        <p:tgtEl>
                                          <p:spTgt spid="5"/>
                                        </p:tgtEl>
                                        <p:attrNameLst>
                                          <p:attrName>style.rotation</p:attrName>
                                        </p:attrNameLst>
                                      </p:cBhvr>
                                      <p:tavLst>
                                        <p:tav tm="0">
                                          <p:val>
                                            <p:fltVal val="720"/>
                                          </p:val>
                                        </p:tav>
                                        <p:tav tm="100000">
                                          <p:val>
                                            <p:fltVal val="0"/>
                                          </p:val>
                                        </p:tav>
                                      </p:tavLst>
                                    </p:anim>
                                    <p:anim calcmode="lin" valueType="num">
                                      <p:cBhvr>
                                        <p:cTn id="19" dur="2000" fill="hold"/>
                                        <p:tgtEl>
                                          <p:spTgt spid="5"/>
                                        </p:tgtEl>
                                        <p:attrNameLst>
                                          <p:attrName>ppt_h</p:attrName>
                                        </p:attrNameLst>
                                      </p:cBhvr>
                                      <p:tavLst>
                                        <p:tav tm="0">
                                          <p:val>
                                            <p:fltVal val="0"/>
                                          </p:val>
                                        </p:tav>
                                        <p:tav tm="100000">
                                          <p:val>
                                            <p:strVal val="#ppt_h"/>
                                          </p:val>
                                        </p:tav>
                                      </p:tavLst>
                                    </p:anim>
                                    <p:anim calcmode="lin" valueType="num">
                                      <p:cBhvr>
                                        <p:cTn id="20" dur="2000" fill="hold"/>
                                        <p:tgtEl>
                                          <p:spTgt spid="5"/>
                                        </p:tgtEl>
                                        <p:attrNameLst>
                                          <p:attrName>ppt_w</p:attrName>
                                        </p:attrNameLst>
                                      </p:cBhvr>
                                      <p:tavLst>
                                        <p:tav tm="0">
                                          <p:val>
                                            <p:fltVal val="0"/>
                                          </p:val>
                                        </p:tav>
                                        <p:tav tm="100000">
                                          <p:val>
                                            <p:strVal val="#ppt_w"/>
                                          </p:val>
                                        </p:tav>
                                      </p:tavLst>
                                    </p:anim>
                                  </p:childTnLst>
                                </p:cTn>
                              </p:par>
                            </p:childTnLst>
                          </p:cTn>
                        </p:par>
                        <p:par>
                          <p:cTn id="21" fill="hold">
                            <p:stCondLst>
                              <p:cond delay="3000"/>
                            </p:stCondLst>
                            <p:childTnLst>
                              <p:par>
                                <p:cTn id="22" presetID="22" presetClass="entr" presetSubtype="8"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left)">
                                      <p:cBhvr>
                                        <p:cTn id="24" dur="500"/>
                                        <p:tgtEl>
                                          <p:spTgt spid="27"/>
                                        </p:tgtEl>
                                      </p:cBhvr>
                                    </p:animEffect>
                                  </p:childTnLst>
                                </p:cTn>
                              </p:par>
                            </p:childTnLst>
                          </p:cTn>
                        </p:par>
                        <p:par>
                          <p:cTn id="25" fill="hold">
                            <p:stCondLst>
                              <p:cond delay="3500"/>
                            </p:stCondLst>
                            <p:childTnLst>
                              <p:par>
                                <p:cTn id="26" presetID="22" presetClass="entr" presetSubtype="8"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par>
                          <p:cTn id="29" fill="hold">
                            <p:stCondLst>
                              <p:cond delay="4000"/>
                            </p:stCondLst>
                            <p:childTnLst>
                              <p:par>
                                <p:cTn id="30" presetID="22" presetClass="entr" presetSubtype="8" fill="hold"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450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组合 135"/>
          <p:cNvGrpSpPr/>
          <p:nvPr/>
        </p:nvGrpSpPr>
        <p:grpSpPr>
          <a:xfrm rot="10800000" flipH="1">
            <a:off x="856022" y="1246049"/>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2" name="任意多边形 1"/>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noFill/>
              <a:ln>
                <a:solidFill>
                  <a:srgbClr val="6AE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Yeseva One" panose="00000500000000000000" pitchFamily="2" charset="0"/>
                </a:endParaRPr>
              </a:p>
            </p:txBody>
          </p:sp>
          <p:grpSp>
            <p:nvGrpSpPr>
              <p:cNvPr id="134" name="组合 133"/>
              <p:cNvGrpSpPr/>
              <p:nvPr/>
            </p:nvGrpSpPr>
            <p:grpSpPr>
              <a:xfrm flipH="1">
                <a:off x="8703444" y="1553441"/>
                <a:ext cx="1573211" cy="303301"/>
                <a:chOff x="8522049" y="1552754"/>
                <a:chExt cx="1547284" cy="303301"/>
              </a:xfrm>
            </p:grpSpPr>
            <p:sp>
              <p:nvSpPr>
                <p:cNvPr id="3" name="平行四边形 2"/>
                <p:cNvSpPr/>
                <p:nvPr/>
              </p:nvSpPr>
              <p:spPr>
                <a:xfrm>
                  <a:off x="9478425"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6" name="平行四边形 125"/>
                <p:cNvSpPr/>
                <p:nvPr/>
              </p:nvSpPr>
              <p:spPr>
                <a:xfrm>
                  <a:off x="9006937"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7" name="平行四边形 126"/>
                <p:cNvSpPr/>
                <p:nvPr/>
              </p:nvSpPr>
              <p:spPr>
                <a:xfrm>
                  <a:off x="8522049" y="1552754"/>
                  <a:ext cx="590908" cy="303301"/>
                </a:xfrm>
                <a:prstGeom prst="parallelogram">
                  <a:avLst>
                    <a:gd name="adj" fmla="val 87809"/>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sp>
          <p:nvSpPr>
            <p:cNvPr id="118" name="平行四边形 117"/>
            <p:cNvSpPr/>
            <p:nvPr/>
          </p:nvSpPr>
          <p:spPr>
            <a:xfrm>
              <a:off x="1376073"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19" name="平行四边形 118"/>
            <p:cNvSpPr/>
            <p:nvPr/>
          </p:nvSpPr>
          <p:spPr>
            <a:xfrm>
              <a:off x="1860961" y="1555506"/>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sp>
          <p:nvSpPr>
            <p:cNvPr id="120" name="平行四边形 119"/>
            <p:cNvSpPr/>
            <p:nvPr/>
          </p:nvSpPr>
          <p:spPr>
            <a:xfrm>
              <a:off x="2332449" y="1554130"/>
              <a:ext cx="590908" cy="301925"/>
            </a:xfrm>
            <a:prstGeom prst="parallelogram">
              <a:avLst>
                <a:gd name="adj" fmla="val 87857"/>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6AE7FF"/>
                </a:solidFill>
                <a:latin typeface="Yeseva One" panose="00000500000000000000" pitchFamily="2" charset="0"/>
              </a:endParaRPr>
            </a:p>
          </p:txBody>
        </p:sp>
      </p:grpSp>
      <p:grpSp>
        <p:nvGrpSpPr>
          <p:cNvPr id="6" name="组合 5"/>
          <p:cNvGrpSpPr/>
          <p:nvPr/>
        </p:nvGrpSpPr>
        <p:grpSpPr>
          <a:xfrm>
            <a:off x="734695" y="810895"/>
            <a:ext cx="4598035" cy="262255"/>
            <a:chOff x="611" y="1760"/>
            <a:chExt cx="7241" cy="413"/>
          </a:xfrm>
          <a:solidFill>
            <a:srgbClr val="6AE7FF"/>
          </a:solidFill>
        </p:grpSpPr>
        <p:sp>
          <p:nvSpPr>
            <p:cNvPr id="4" name="矩形 3"/>
            <p:cNvSpPr/>
            <p:nvPr/>
          </p:nvSpPr>
          <p:spPr>
            <a:xfrm>
              <a:off x="5477" y="1760"/>
              <a:ext cx="2059" cy="1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 name="平行四边形 4"/>
            <p:cNvSpPr/>
            <p:nvPr/>
          </p:nvSpPr>
          <p:spPr>
            <a:xfrm>
              <a:off x="611" y="1996"/>
              <a:ext cx="5169" cy="72"/>
            </a:xfrm>
            <a:prstGeom prst="parallelogram">
              <a:avLst>
                <a:gd name="adj" fmla="val 31755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8" name="椭圆 47"/>
            <p:cNvSpPr/>
            <p:nvPr/>
          </p:nvSpPr>
          <p:spPr>
            <a:xfrm>
              <a:off x="6279"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49" name="椭圆 48"/>
            <p:cNvSpPr/>
            <p:nvPr/>
          </p:nvSpPr>
          <p:spPr>
            <a:xfrm>
              <a:off x="6548"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0" name="椭圆 49"/>
            <p:cNvSpPr/>
            <p:nvPr/>
          </p:nvSpPr>
          <p:spPr>
            <a:xfrm>
              <a:off x="6820" y="1984"/>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51" name="椭圆 50"/>
            <p:cNvSpPr/>
            <p:nvPr/>
          </p:nvSpPr>
          <p:spPr>
            <a:xfrm>
              <a:off x="7428" y="1976"/>
              <a:ext cx="168" cy="1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cxnSp>
          <p:nvCxnSpPr>
            <p:cNvPr id="53" name="直接连接符 52"/>
            <p:cNvCxnSpPr/>
            <p:nvPr/>
          </p:nvCxnSpPr>
          <p:spPr>
            <a:xfrm>
              <a:off x="3094" y="2173"/>
              <a:ext cx="4759" cy="0"/>
            </a:xfrm>
            <a:prstGeom prst="line">
              <a:avLst/>
            </a:prstGeom>
            <a:grpFill/>
            <a:ln>
              <a:solidFill>
                <a:srgbClr val="6AE7FF"/>
              </a:solidFill>
              <a:prstDash val="sysDash"/>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4257040" y="1583690"/>
            <a:ext cx="3678555" cy="1106805"/>
          </a:xfrm>
          <a:prstGeom prst="rect">
            <a:avLst/>
          </a:prstGeom>
          <a:noFill/>
        </p:spPr>
        <p:txBody>
          <a:bodyPr wrap="square" rtlCol="0">
            <a:spAutoFit/>
          </a:bodyPr>
          <a:lstStyle/>
          <a:p>
            <a:pPr algn="ctr"/>
            <a:r>
              <a:rPr lang="en-US" altLang="zh-CN" sz="6600" dirty="0">
                <a:solidFill>
                  <a:srgbClr val="10FBFE"/>
                </a:solidFill>
                <a:latin typeface="Yeseva One" panose="00000500000000000000" pitchFamily="2" charset="0"/>
                <a:ea typeface="微软雅黑" panose="020B0503020204020204" charset="-122"/>
              </a:rPr>
              <a:t>PHP</a:t>
            </a:r>
            <a:endParaRPr lang="zh-CN" altLang="en-US" sz="6600" dirty="0">
              <a:solidFill>
                <a:srgbClr val="10FBFE"/>
              </a:solidFill>
              <a:latin typeface="Yeseva One" panose="00000500000000000000" pitchFamily="2" charset="0"/>
              <a:ea typeface="微软雅黑" panose="020B0503020204020204" charset="-122"/>
            </a:endParaRPr>
          </a:p>
        </p:txBody>
      </p:sp>
      <p:sp>
        <p:nvSpPr>
          <p:cNvPr id="8" name="文本框 7"/>
          <p:cNvSpPr txBox="1"/>
          <p:nvPr/>
        </p:nvSpPr>
        <p:spPr>
          <a:xfrm>
            <a:off x="1494790" y="2716655"/>
            <a:ext cx="9202420" cy="3101105"/>
          </a:xfrm>
          <a:prstGeom prst="rect">
            <a:avLst/>
          </a:prstGeom>
          <a:noFill/>
        </p:spPr>
        <p:txBody>
          <a:bodyPr wrap="square" rtlCol="0">
            <a:spAutoFit/>
          </a:bodyPr>
          <a:lstStyle/>
          <a:p>
            <a:pPr fontAlgn="base"/>
            <a:r>
              <a:rPr lang="en-US" sz="2400" dirty="0">
                <a:solidFill>
                  <a:srgbClr val="10FBFE"/>
                </a:solidFill>
                <a:latin typeface="Times New Roman" panose="02020603050405020304" pitchFamily="18" charset="0"/>
                <a:cs typeface="Times New Roman" panose="02020603050405020304" pitchFamily="18" charset="0"/>
              </a:rPr>
              <a:t>- </a:t>
            </a:r>
            <a:r>
              <a:rPr lang="vi-VN" sz="2400" dirty="0">
                <a:solidFill>
                  <a:srgbClr val="10FBFE"/>
                </a:solidFill>
                <a:latin typeface="+mj-lt"/>
              </a:rPr>
              <a:t>PHP (</a:t>
            </a:r>
            <a:r>
              <a:rPr lang="vi-VN" sz="2400" dirty="0" err="1">
                <a:solidFill>
                  <a:srgbClr val="10FBFE"/>
                </a:solidFill>
                <a:latin typeface="+mj-lt"/>
              </a:rPr>
              <a:t>Hypertext</a:t>
            </a:r>
            <a:r>
              <a:rPr lang="vi-VN" sz="2400" dirty="0">
                <a:solidFill>
                  <a:srgbClr val="10FBFE"/>
                </a:solidFill>
                <a:latin typeface="+mj-lt"/>
              </a:rPr>
              <a:t> </a:t>
            </a:r>
            <a:r>
              <a:rPr lang="vi-VN" sz="2400" dirty="0" err="1">
                <a:solidFill>
                  <a:srgbClr val="10FBFE"/>
                </a:solidFill>
                <a:latin typeface="+mj-lt"/>
              </a:rPr>
              <a:t>Preprocessor</a:t>
            </a:r>
            <a:r>
              <a:rPr lang="vi-VN" sz="2400" dirty="0">
                <a:solidFill>
                  <a:srgbClr val="10FBFE"/>
                </a:solidFill>
                <a:latin typeface="+mj-lt"/>
              </a:rPr>
              <a:t>) </a:t>
            </a:r>
            <a:r>
              <a:rPr lang="vi-VN" sz="2400" dirty="0" err="1">
                <a:solidFill>
                  <a:srgbClr val="10FBFE"/>
                </a:solidFill>
                <a:latin typeface="+mj-lt"/>
              </a:rPr>
              <a:t>là</a:t>
            </a:r>
            <a:r>
              <a:rPr lang="vi-VN" sz="2400" dirty="0">
                <a:solidFill>
                  <a:srgbClr val="10FBFE"/>
                </a:solidFill>
                <a:latin typeface="+mj-lt"/>
              </a:rPr>
              <a:t> </a:t>
            </a:r>
            <a:r>
              <a:rPr lang="vi-VN" sz="2400" dirty="0" err="1">
                <a:solidFill>
                  <a:srgbClr val="10FBFE"/>
                </a:solidFill>
                <a:latin typeface="+mj-lt"/>
              </a:rPr>
              <a:t>một</a:t>
            </a:r>
            <a:r>
              <a:rPr lang="vi-VN" sz="2400" dirty="0">
                <a:solidFill>
                  <a:srgbClr val="10FBFE"/>
                </a:solidFill>
                <a:latin typeface="+mj-lt"/>
              </a:rPr>
              <a:t> ngôn </a:t>
            </a:r>
            <a:r>
              <a:rPr lang="vi-VN" sz="2400" dirty="0" err="1">
                <a:solidFill>
                  <a:srgbClr val="10FBFE"/>
                </a:solidFill>
                <a:latin typeface="+mj-lt"/>
              </a:rPr>
              <a:t>ngữ</a:t>
            </a:r>
            <a:r>
              <a:rPr lang="vi-VN" sz="2400" dirty="0">
                <a:solidFill>
                  <a:srgbClr val="10FBFE"/>
                </a:solidFill>
                <a:latin typeface="+mj-lt"/>
              </a:rPr>
              <a:t> </a:t>
            </a:r>
            <a:r>
              <a:rPr lang="vi-VN" sz="2400" dirty="0" err="1">
                <a:solidFill>
                  <a:srgbClr val="10FBFE"/>
                </a:solidFill>
                <a:latin typeface="+mj-lt"/>
              </a:rPr>
              <a:t>lập</a:t>
            </a:r>
            <a:r>
              <a:rPr lang="vi-VN" sz="2400" dirty="0">
                <a:solidFill>
                  <a:srgbClr val="10FBFE"/>
                </a:solidFill>
                <a:latin typeface="+mj-lt"/>
              </a:rPr>
              <a:t> </a:t>
            </a:r>
            <a:r>
              <a:rPr lang="vi-VN" sz="2400" dirty="0" err="1">
                <a:solidFill>
                  <a:srgbClr val="10FBFE"/>
                </a:solidFill>
                <a:latin typeface="+mj-lt"/>
              </a:rPr>
              <a:t>trình</a:t>
            </a:r>
            <a:r>
              <a:rPr lang="vi-VN" sz="2400" dirty="0">
                <a:solidFill>
                  <a:srgbClr val="10FBFE"/>
                </a:solidFill>
                <a:latin typeface="+mj-lt"/>
              </a:rPr>
              <a:t> </a:t>
            </a:r>
            <a:r>
              <a:rPr lang="vi-VN" sz="2400" dirty="0" err="1">
                <a:solidFill>
                  <a:srgbClr val="10FBFE"/>
                </a:solidFill>
                <a:latin typeface="+mj-lt"/>
              </a:rPr>
              <a:t>kịch</a:t>
            </a:r>
            <a:r>
              <a:rPr lang="vi-VN" sz="2400" dirty="0">
                <a:solidFill>
                  <a:srgbClr val="10FBFE"/>
                </a:solidFill>
                <a:latin typeface="+mj-lt"/>
              </a:rPr>
              <a:t> </a:t>
            </a:r>
            <a:r>
              <a:rPr lang="vi-VN" sz="2400" dirty="0" err="1">
                <a:solidFill>
                  <a:srgbClr val="10FBFE"/>
                </a:solidFill>
                <a:latin typeface="+mj-lt"/>
              </a:rPr>
              <a:t>bản</a:t>
            </a:r>
            <a:r>
              <a:rPr lang="vi-VN" sz="2400" dirty="0">
                <a:solidFill>
                  <a:srgbClr val="10FBFE"/>
                </a:solidFill>
                <a:latin typeface="+mj-lt"/>
              </a:rPr>
              <a:t> hay </a:t>
            </a:r>
            <a:r>
              <a:rPr lang="vi-VN" sz="2400" dirty="0" err="1">
                <a:solidFill>
                  <a:srgbClr val="10FBFE"/>
                </a:solidFill>
                <a:latin typeface="+mj-lt"/>
              </a:rPr>
              <a:t>một</a:t>
            </a:r>
            <a:r>
              <a:rPr lang="vi-VN" sz="2400" dirty="0">
                <a:solidFill>
                  <a:srgbClr val="10FBFE"/>
                </a:solidFill>
                <a:latin typeface="+mj-lt"/>
              </a:rPr>
              <a:t> </a:t>
            </a:r>
            <a:r>
              <a:rPr lang="vi-VN" sz="2400" dirty="0" err="1">
                <a:solidFill>
                  <a:srgbClr val="10FBFE"/>
                </a:solidFill>
                <a:latin typeface="+mj-lt"/>
              </a:rPr>
              <a:t>loại</a:t>
            </a:r>
            <a:r>
              <a:rPr lang="vi-VN" sz="2400" dirty="0">
                <a:solidFill>
                  <a:srgbClr val="10FBFE"/>
                </a:solidFill>
                <a:latin typeface="+mj-lt"/>
              </a:rPr>
              <a:t> </a:t>
            </a:r>
            <a:r>
              <a:rPr lang="vi-VN" sz="2400" dirty="0" err="1">
                <a:solidFill>
                  <a:srgbClr val="10FBFE"/>
                </a:solidFill>
                <a:latin typeface="+mj-lt"/>
              </a:rPr>
              <a:t>mã</a:t>
            </a:r>
            <a:r>
              <a:rPr lang="vi-VN" sz="2400" dirty="0">
                <a:solidFill>
                  <a:srgbClr val="10FBFE"/>
                </a:solidFill>
                <a:latin typeface="+mj-lt"/>
              </a:rPr>
              <a:t> </a:t>
            </a:r>
            <a:r>
              <a:rPr lang="vi-VN" sz="2400" dirty="0" err="1">
                <a:solidFill>
                  <a:srgbClr val="10FBFE"/>
                </a:solidFill>
                <a:latin typeface="+mj-lt"/>
              </a:rPr>
              <a:t>lệnh</a:t>
            </a:r>
            <a:r>
              <a:rPr lang="vi-VN" sz="2400" dirty="0">
                <a:solidFill>
                  <a:srgbClr val="10FBFE"/>
                </a:solidFill>
                <a:latin typeface="+mj-lt"/>
              </a:rPr>
              <a:t> </a:t>
            </a:r>
            <a:r>
              <a:rPr lang="vi-VN" sz="2400" dirty="0" err="1">
                <a:solidFill>
                  <a:srgbClr val="10FBFE"/>
                </a:solidFill>
                <a:latin typeface="+mj-lt"/>
              </a:rPr>
              <a:t>chủ</a:t>
            </a:r>
            <a:r>
              <a:rPr lang="vi-VN" sz="2400" dirty="0">
                <a:solidFill>
                  <a:srgbClr val="10FBFE"/>
                </a:solidFill>
                <a:latin typeface="+mj-lt"/>
              </a:rPr>
              <a:t> </a:t>
            </a:r>
            <a:r>
              <a:rPr lang="vi-VN" sz="2400" dirty="0" err="1">
                <a:solidFill>
                  <a:srgbClr val="10FBFE"/>
                </a:solidFill>
                <a:latin typeface="+mj-lt"/>
              </a:rPr>
              <a:t>yếu</a:t>
            </a:r>
            <a:r>
              <a:rPr lang="vi-VN" sz="2400" dirty="0">
                <a:solidFill>
                  <a:srgbClr val="10FBFE"/>
                </a:solidFill>
                <a:latin typeface="+mj-lt"/>
              </a:rPr>
              <a:t> </a:t>
            </a:r>
            <a:r>
              <a:rPr lang="vi-VN" sz="2400" dirty="0" err="1">
                <a:solidFill>
                  <a:srgbClr val="10FBFE"/>
                </a:solidFill>
                <a:latin typeface="+mj-lt"/>
              </a:rPr>
              <a:t>được</a:t>
            </a:r>
            <a:r>
              <a:rPr lang="vi-VN" sz="2400" dirty="0">
                <a:solidFill>
                  <a:srgbClr val="10FBFE"/>
                </a:solidFill>
                <a:latin typeface="+mj-lt"/>
              </a:rPr>
              <a:t> </a:t>
            </a:r>
            <a:r>
              <a:rPr lang="vi-VN" sz="2400" dirty="0" err="1">
                <a:solidFill>
                  <a:srgbClr val="10FBFE"/>
                </a:solidFill>
                <a:latin typeface="+mj-lt"/>
              </a:rPr>
              <a:t>dùng</a:t>
            </a:r>
            <a:r>
              <a:rPr lang="vi-VN" sz="2400" dirty="0">
                <a:solidFill>
                  <a:srgbClr val="10FBFE"/>
                </a:solidFill>
                <a:latin typeface="+mj-lt"/>
              </a:rPr>
              <a:t> </a:t>
            </a:r>
            <a:r>
              <a:rPr lang="vi-VN" sz="2400" dirty="0" err="1">
                <a:solidFill>
                  <a:srgbClr val="10FBFE"/>
                </a:solidFill>
                <a:latin typeface="+mj-lt"/>
              </a:rPr>
              <a:t>để</a:t>
            </a:r>
            <a:r>
              <a:rPr lang="vi-VN" sz="2400" dirty="0">
                <a:solidFill>
                  <a:srgbClr val="10FBFE"/>
                </a:solidFill>
                <a:latin typeface="+mj-lt"/>
              </a:rPr>
              <a:t> </a:t>
            </a:r>
            <a:r>
              <a:rPr lang="vi-VN" sz="2400" dirty="0" err="1">
                <a:solidFill>
                  <a:srgbClr val="10FBFE"/>
                </a:solidFill>
                <a:latin typeface="+mj-lt"/>
              </a:rPr>
              <a:t>phát</a:t>
            </a:r>
            <a:r>
              <a:rPr lang="vi-VN" sz="2400" dirty="0">
                <a:solidFill>
                  <a:srgbClr val="10FBFE"/>
                </a:solidFill>
                <a:latin typeface="+mj-lt"/>
              </a:rPr>
              <a:t> </a:t>
            </a:r>
            <a:r>
              <a:rPr lang="vi-VN" sz="2400" dirty="0" err="1">
                <a:solidFill>
                  <a:srgbClr val="10FBFE"/>
                </a:solidFill>
                <a:latin typeface="+mj-lt"/>
              </a:rPr>
              <a:t>triển</a:t>
            </a:r>
            <a:r>
              <a:rPr lang="vi-VN" sz="2400" dirty="0">
                <a:solidFill>
                  <a:srgbClr val="10FBFE"/>
                </a:solidFill>
                <a:latin typeface="+mj-lt"/>
              </a:rPr>
              <a:t> </a:t>
            </a:r>
            <a:r>
              <a:rPr lang="vi-VN" sz="2400" dirty="0" err="1">
                <a:solidFill>
                  <a:srgbClr val="10FBFE"/>
                </a:solidFill>
                <a:latin typeface="+mj-lt"/>
              </a:rPr>
              <a:t>các</a:t>
            </a:r>
            <a:r>
              <a:rPr lang="vi-VN" sz="2400" dirty="0">
                <a:solidFill>
                  <a:srgbClr val="10FBFE"/>
                </a:solidFill>
                <a:latin typeface="+mj-lt"/>
              </a:rPr>
              <a:t> </a:t>
            </a:r>
            <a:r>
              <a:rPr lang="vi-VN" sz="2400" dirty="0" err="1">
                <a:solidFill>
                  <a:srgbClr val="10FBFE"/>
                </a:solidFill>
                <a:latin typeface="+mj-lt"/>
              </a:rPr>
              <a:t>ứng</a:t>
            </a:r>
            <a:r>
              <a:rPr lang="vi-VN" sz="2400" dirty="0">
                <a:solidFill>
                  <a:srgbClr val="10FBFE"/>
                </a:solidFill>
                <a:latin typeface="+mj-lt"/>
              </a:rPr>
              <a:t> </a:t>
            </a:r>
            <a:r>
              <a:rPr lang="vi-VN" sz="2400" dirty="0" err="1">
                <a:solidFill>
                  <a:srgbClr val="10FBFE"/>
                </a:solidFill>
                <a:latin typeface="+mj-lt"/>
              </a:rPr>
              <a:t>dụng</a:t>
            </a:r>
            <a:r>
              <a:rPr lang="vi-VN" sz="2400" dirty="0">
                <a:solidFill>
                  <a:srgbClr val="10FBFE"/>
                </a:solidFill>
                <a:latin typeface="+mj-lt"/>
              </a:rPr>
              <a:t> </a:t>
            </a:r>
            <a:r>
              <a:rPr lang="vi-VN" sz="2400" dirty="0" err="1">
                <a:solidFill>
                  <a:srgbClr val="10FBFE"/>
                </a:solidFill>
                <a:latin typeface="+mj-lt"/>
              </a:rPr>
              <a:t>viết</a:t>
            </a:r>
            <a:r>
              <a:rPr lang="vi-VN" sz="2400" dirty="0">
                <a:solidFill>
                  <a:srgbClr val="10FBFE"/>
                </a:solidFill>
                <a:latin typeface="+mj-lt"/>
              </a:rPr>
              <a:t> cho  </a:t>
            </a:r>
            <a:r>
              <a:rPr lang="vi-VN" sz="2400" dirty="0" err="1">
                <a:solidFill>
                  <a:srgbClr val="10FBFE"/>
                </a:solidFill>
                <a:latin typeface="+mj-lt"/>
              </a:rPr>
              <a:t>mày</a:t>
            </a:r>
            <a:r>
              <a:rPr lang="vi-VN" sz="2400" dirty="0">
                <a:solidFill>
                  <a:srgbClr val="10FBFE"/>
                </a:solidFill>
                <a:latin typeface="+mj-lt"/>
              </a:rPr>
              <a:t> </a:t>
            </a:r>
            <a:r>
              <a:rPr lang="vi-VN" sz="2400" dirty="0" err="1">
                <a:solidFill>
                  <a:srgbClr val="10FBFE"/>
                </a:solidFill>
                <a:latin typeface="+mj-lt"/>
              </a:rPr>
              <a:t>chủ</a:t>
            </a:r>
            <a:r>
              <a:rPr lang="vi-VN" sz="2400" dirty="0">
                <a:solidFill>
                  <a:srgbClr val="10FBFE"/>
                </a:solidFill>
                <a:latin typeface="+mj-lt"/>
              </a:rPr>
              <a:t>, </a:t>
            </a:r>
            <a:r>
              <a:rPr lang="vi-VN" sz="2400" dirty="0" err="1">
                <a:solidFill>
                  <a:srgbClr val="10FBFE"/>
                </a:solidFill>
                <a:latin typeface="+mj-lt"/>
              </a:rPr>
              <a:t>mã</a:t>
            </a:r>
            <a:r>
              <a:rPr lang="vi-VN" sz="2400" dirty="0">
                <a:solidFill>
                  <a:srgbClr val="10FBFE"/>
                </a:solidFill>
                <a:latin typeface="+mj-lt"/>
              </a:rPr>
              <a:t> </a:t>
            </a:r>
            <a:r>
              <a:rPr lang="vi-VN" sz="2400" dirty="0" err="1">
                <a:solidFill>
                  <a:srgbClr val="10FBFE"/>
                </a:solidFill>
                <a:latin typeface="+mj-lt"/>
              </a:rPr>
              <a:t>nguồn</a:t>
            </a:r>
            <a:r>
              <a:rPr lang="vi-VN" sz="2400" dirty="0">
                <a:solidFill>
                  <a:srgbClr val="10FBFE"/>
                </a:solidFill>
                <a:latin typeface="+mj-lt"/>
              </a:rPr>
              <a:t> </a:t>
            </a:r>
            <a:r>
              <a:rPr lang="vi-VN" sz="2400" dirty="0" err="1">
                <a:solidFill>
                  <a:srgbClr val="10FBFE"/>
                </a:solidFill>
                <a:latin typeface="+mj-lt"/>
              </a:rPr>
              <a:t>mở</a:t>
            </a:r>
            <a:r>
              <a:rPr lang="vi-VN" sz="2400" dirty="0">
                <a:solidFill>
                  <a:srgbClr val="10FBFE"/>
                </a:solidFill>
                <a:latin typeface="+mj-lt"/>
              </a:rPr>
              <a:t>, </a:t>
            </a:r>
            <a:r>
              <a:rPr lang="vi-VN" sz="2400" dirty="0" err="1">
                <a:solidFill>
                  <a:srgbClr val="10FBFE"/>
                </a:solidFill>
                <a:latin typeface="+mj-lt"/>
              </a:rPr>
              <a:t>dùng</a:t>
            </a:r>
            <a:r>
              <a:rPr lang="vi-VN" sz="2400" dirty="0">
                <a:solidFill>
                  <a:srgbClr val="10FBFE"/>
                </a:solidFill>
                <a:latin typeface="+mj-lt"/>
              </a:rPr>
              <a:t> cho </a:t>
            </a:r>
            <a:r>
              <a:rPr lang="vi-VN" sz="2400" dirty="0" err="1">
                <a:solidFill>
                  <a:srgbClr val="10FBFE"/>
                </a:solidFill>
                <a:latin typeface="+mj-lt"/>
              </a:rPr>
              <a:t>mục</a:t>
            </a:r>
            <a:r>
              <a:rPr lang="vi-VN" sz="2400" dirty="0">
                <a:solidFill>
                  <a:srgbClr val="10FBFE"/>
                </a:solidFill>
                <a:latin typeface="+mj-lt"/>
              </a:rPr>
              <a:t> </a:t>
            </a:r>
            <a:r>
              <a:rPr lang="vi-VN" sz="2400" dirty="0" err="1">
                <a:solidFill>
                  <a:srgbClr val="10FBFE"/>
                </a:solidFill>
                <a:latin typeface="+mj-lt"/>
              </a:rPr>
              <a:t>đích</a:t>
            </a:r>
            <a:r>
              <a:rPr lang="vi-VN" sz="2400" dirty="0">
                <a:solidFill>
                  <a:srgbClr val="10FBFE"/>
                </a:solidFill>
                <a:latin typeface="+mj-lt"/>
              </a:rPr>
              <a:t> </a:t>
            </a:r>
            <a:r>
              <a:rPr lang="vi-VN" sz="2400" dirty="0" err="1">
                <a:solidFill>
                  <a:srgbClr val="10FBFE"/>
                </a:solidFill>
                <a:latin typeface="+mj-lt"/>
              </a:rPr>
              <a:t>tổng</a:t>
            </a:r>
            <a:r>
              <a:rPr lang="vi-VN" sz="2400" dirty="0">
                <a:solidFill>
                  <a:srgbClr val="10FBFE"/>
                </a:solidFill>
                <a:latin typeface="+mj-lt"/>
              </a:rPr>
              <a:t> </a:t>
            </a:r>
            <a:r>
              <a:rPr lang="vi-VN" sz="2400" dirty="0" err="1">
                <a:solidFill>
                  <a:srgbClr val="10FBFE"/>
                </a:solidFill>
                <a:latin typeface="+mj-lt"/>
              </a:rPr>
              <a:t>quát</a:t>
            </a:r>
            <a:r>
              <a:rPr lang="vi-VN" sz="2400" dirty="0">
                <a:solidFill>
                  <a:srgbClr val="10FBFE"/>
                </a:solidFill>
                <a:latin typeface="+mj-lt"/>
              </a:rPr>
              <a:t>, </a:t>
            </a:r>
            <a:r>
              <a:rPr lang="vi-VN" sz="2400" dirty="0" err="1">
                <a:solidFill>
                  <a:srgbClr val="10FBFE"/>
                </a:solidFill>
                <a:latin typeface="+mj-lt"/>
              </a:rPr>
              <a:t>Mó</a:t>
            </a:r>
            <a:r>
              <a:rPr lang="vi-VN" sz="2400" dirty="0">
                <a:solidFill>
                  <a:srgbClr val="10FBFE"/>
                </a:solidFill>
                <a:latin typeface="+mj-lt"/>
              </a:rPr>
              <a:t> </a:t>
            </a:r>
            <a:r>
              <a:rPr lang="vi-VN" sz="2400" dirty="0" err="1">
                <a:solidFill>
                  <a:srgbClr val="10FBFE"/>
                </a:solidFill>
                <a:latin typeface="+mj-lt"/>
              </a:rPr>
              <a:t>rất</a:t>
            </a:r>
            <a:r>
              <a:rPr lang="vi-VN" sz="2400" dirty="0">
                <a:solidFill>
                  <a:srgbClr val="10FBFE"/>
                </a:solidFill>
                <a:latin typeface="+mj-lt"/>
              </a:rPr>
              <a:t> </a:t>
            </a:r>
            <a:r>
              <a:rPr lang="vi-VN" sz="2400" dirty="0" err="1">
                <a:solidFill>
                  <a:srgbClr val="10FBFE"/>
                </a:solidFill>
                <a:latin typeface="+mj-lt"/>
              </a:rPr>
              <a:t>thích</a:t>
            </a:r>
            <a:r>
              <a:rPr lang="vi-VN" sz="2400" dirty="0">
                <a:solidFill>
                  <a:srgbClr val="10FBFE"/>
                </a:solidFill>
                <a:latin typeface="+mj-lt"/>
              </a:rPr>
              <a:t> </a:t>
            </a:r>
            <a:r>
              <a:rPr lang="vi-VN" sz="2400" dirty="0" err="1">
                <a:solidFill>
                  <a:srgbClr val="10FBFE"/>
                </a:solidFill>
                <a:latin typeface="+mj-lt"/>
              </a:rPr>
              <a:t>hợp</a:t>
            </a:r>
            <a:r>
              <a:rPr lang="vi-VN" sz="2400" dirty="0">
                <a:solidFill>
                  <a:srgbClr val="10FBFE"/>
                </a:solidFill>
                <a:latin typeface="+mj-lt"/>
              </a:rPr>
              <a:t> </a:t>
            </a:r>
            <a:r>
              <a:rPr lang="vi-VN" sz="2400" dirty="0" err="1">
                <a:solidFill>
                  <a:srgbClr val="10FBFE"/>
                </a:solidFill>
                <a:latin typeface="+mj-lt"/>
              </a:rPr>
              <a:t>với</a:t>
            </a:r>
            <a:r>
              <a:rPr lang="vi-VN" sz="2400" dirty="0">
                <a:solidFill>
                  <a:srgbClr val="10FBFE"/>
                </a:solidFill>
                <a:latin typeface="+mj-lt"/>
              </a:rPr>
              <a:t> </a:t>
            </a:r>
            <a:r>
              <a:rPr lang="vi-VN" sz="2400" dirty="0" err="1">
                <a:solidFill>
                  <a:srgbClr val="10FBFE"/>
                </a:solidFill>
                <a:latin typeface="+mj-lt"/>
              </a:rPr>
              <a:t>web</a:t>
            </a:r>
            <a:r>
              <a:rPr lang="vi-VN" sz="2400" dirty="0">
                <a:solidFill>
                  <a:srgbClr val="10FBFE"/>
                </a:solidFill>
                <a:latin typeface="+mj-lt"/>
              </a:rPr>
              <a:t> </a:t>
            </a:r>
            <a:r>
              <a:rPr lang="vi-VN" sz="2400" dirty="0" err="1">
                <a:solidFill>
                  <a:srgbClr val="10FBFE"/>
                </a:solidFill>
                <a:latin typeface="+mj-lt"/>
              </a:rPr>
              <a:t>và</a:t>
            </a:r>
            <a:r>
              <a:rPr lang="vi-VN" sz="2400" dirty="0">
                <a:solidFill>
                  <a:srgbClr val="10FBFE"/>
                </a:solidFill>
                <a:latin typeface="+mj-lt"/>
              </a:rPr>
              <a:t> </a:t>
            </a:r>
            <a:r>
              <a:rPr lang="vi-VN" sz="2400" dirty="0" err="1">
                <a:solidFill>
                  <a:srgbClr val="10FBFE"/>
                </a:solidFill>
                <a:latin typeface="+mj-lt"/>
              </a:rPr>
              <a:t>có</a:t>
            </a:r>
            <a:r>
              <a:rPr lang="vi-VN" sz="2400" dirty="0">
                <a:solidFill>
                  <a:srgbClr val="10FBFE"/>
                </a:solidFill>
                <a:latin typeface="+mj-lt"/>
              </a:rPr>
              <a:t> </a:t>
            </a:r>
            <a:r>
              <a:rPr lang="vi-VN" sz="2400" dirty="0" err="1">
                <a:solidFill>
                  <a:srgbClr val="10FBFE"/>
                </a:solidFill>
                <a:latin typeface="+mj-lt"/>
              </a:rPr>
              <a:t>thể</a:t>
            </a:r>
            <a:r>
              <a:rPr lang="vi-VN" sz="2400" dirty="0">
                <a:solidFill>
                  <a:srgbClr val="10FBFE"/>
                </a:solidFill>
                <a:latin typeface="+mj-lt"/>
              </a:rPr>
              <a:t> </a:t>
            </a:r>
            <a:r>
              <a:rPr lang="vi-VN" sz="2400" dirty="0" err="1">
                <a:solidFill>
                  <a:srgbClr val="10FBFE"/>
                </a:solidFill>
                <a:latin typeface="+mj-lt"/>
              </a:rPr>
              <a:t>dễ</a:t>
            </a:r>
            <a:r>
              <a:rPr lang="vi-VN" sz="2400" dirty="0">
                <a:solidFill>
                  <a:srgbClr val="10FBFE"/>
                </a:solidFill>
                <a:latin typeface="+mj-lt"/>
              </a:rPr>
              <a:t> </a:t>
            </a:r>
            <a:r>
              <a:rPr lang="vi-VN" sz="2400" dirty="0" err="1">
                <a:solidFill>
                  <a:srgbClr val="10FBFE"/>
                </a:solidFill>
                <a:latin typeface="+mj-lt"/>
              </a:rPr>
              <a:t>dàng</a:t>
            </a:r>
            <a:r>
              <a:rPr lang="vi-VN" sz="2400" dirty="0">
                <a:solidFill>
                  <a:srgbClr val="10FBFE"/>
                </a:solidFill>
                <a:latin typeface="+mj-lt"/>
              </a:rPr>
              <a:t> </a:t>
            </a:r>
            <a:r>
              <a:rPr lang="vi-VN" sz="2400" dirty="0" err="1">
                <a:solidFill>
                  <a:srgbClr val="10FBFE"/>
                </a:solidFill>
                <a:latin typeface="+mj-lt"/>
              </a:rPr>
              <a:t>nhúng</a:t>
            </a:r>
            <a:r>
              <a:rPr lang="vi-VN" sz="2400" dirty="0">
                <a:solidFill>
                  <a:srgbClr val="10FBFE"/>
                </a:solidFill>
                <a:latin typeface="+mj-lt"/>
              </a:rPr>
              <a:t> </a:t>
            </a:r>
            <a:r>
              <a:rPr lang="vi-VN" sz="2400" dirty="0" err="1">
                <a:solidFill>
                  <a:srgbClr val="10FBFE"/>
                </a:solidFill>
                <a:latin typeface="+mj-lt"/>
              </a:rPr>
              <a:t>vào</a:t>
            </a:r>
            <a:r>
              <a:rPr lang="vi-VN" sz="2400" dirty="0">
                <a:solidFill>
                  <a:srgbClr val="10FBFE"/>
                </a:solidFill>
                <a:latin typeface="+mj-lt"/>
              </a:rPr>
              <a:t> trang HTML.</a:t>
            </a:r>
          </a:p>
          <a:p>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Mã</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được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trong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kiểu</a:t>
            </a:r>
            <a:r>
              <a:rPr lang="en-US" sz="2400" dirty="0">
                <a:solidFill>
                  <a:srgbClr val="10FBFE"/>
                </a:solidFill>
                <a:latin typeface="Times New Roman" panose="02020603050405020304" pitchFamily="18" charset="0"/>
                <a:cs typeface="Times New Roman" panose="02020603050405020304" pitchFamily="18" charset="0"/>
              </a:rPr>
              <a:t> tag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phép</a:t>
            </a:r>
            <a:r>
              <a:rPr lang="en-US" sz="2400" dirty="0">
                <a:solidFill>
                  <a:srgbClr val="10FBFE"/>
                </a:solidFill>
                <a:latin typeface="Times New Roman" panose="02020603050405020304" pitchFamily="18" charset="0"/>
                <a:cs typeface="Times New Roman" panose="02020603050405020304" pitchFamily="18" charset="0"/>
              </a:rPr>
              <a:t> ta </a:t>
            </a:r>
            <a:r>
              <a:rPr lang="en-US" sz="2400" dirty="0" err="1">
                <a:solidFill>
                  <a:srgbClr val="10FBFE"/>
                </a:solidFill>
                <a:latin typeface="Times New Roman" panose="02020603050405020304" pitchFamily="18" charset="0"/>
                <a:cs typeface="Times New Roman" panose="02020603050405020304" pitchFamily="18" charset="0"/>
              </a:rPr>
              <a:t>có</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thể</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vào</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hoặc</a:t>
            </a:r>
            <a:r>
              <a:rPr lang="en-US" sz="2400" dirty="0">
                <a:solidFill>
                  <a:srgbClr val="10FBFE"/>
                </a:solidFill>
                <a:latin typeface="Times New Roman" panose="02020603050405020304" pitchFamily="18" charset="0"/>
                <a:cs typeface="Times New Roman" panose="02020603050405020304" pitchFamily="18" charset="0"/>
              </a:rPr>
              <a:t> ra </a:t>
            </a:r>
            <a:r>
              <a:rPr lang="en-US" sz="2400" dirty="0" err="1">
                <a:solidFill>
                  <a:srgbClr val="10FBFE"/>
                </a:solidFill>
                <a:latin typeface="Times New Roman" panose="02020603050405020304" pitchFamily="18" charset="0"/>
                <a:cs typeface="Times New Roman" panose="02020603050405020304" pitchFamily="18" charset="0"/>
              </a:rPr>
              <a:t>khỏi</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chế</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độ</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cú</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pháp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của</a:t>
            </a:r>
            <a:r>
              <a:rPr lang="en-US" sz="2400" dirty="0">
                <a:solidFill>
                  <a:srgbClr val="10FBFE"/>
                </a:solidFill>
                <a:latin typeface="Times New Roman" panose="02020603050405020304" pitchFamily="18" charset="0"/>
                <a:cs typeface="Times New Roman" panose="02020603050405020304" pitchFamily="18" charset="0"/>
              </a:rPr>
              <a:t> PHP </a:t>
            </a:r>
            <a:r>
              <a:rPr lang="en-US" sz="2400" dirty="0" err="1">
                <a:solidFill>
                  <a:srgbClr val="10FBFE"/>
                </a:solidFill>
                <a:latin typeface="Times New Roman" panose="02020603050405020304" pitchFamily="18" charset="0"/>
                <a:cs typeface="Times New Roman" panose="02020603050405020304" pitchFamily="18" charset="0"/>
              </a:rPr>
              <a:t>cơ</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bản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cũng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giống</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như</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một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số</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ngôn</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ngữ</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lập</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trình</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khác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đặc</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biệt</a:t>
            </a:r>
            <a:r>
              <a:rPr lang="en-US" sz="2400" dirty="0">
                <a:solidFill>
                  <a:srgbClr val="10FBFE"/>
                </a:solidFill>
                <a:latin typeface="Times New Roman" panose="02020603050405020304" pitchFamily="18" charset="0"/>
                <a:cs typeface="Times New Roman" panose="02020603050405020304" pitchFamily="18" charset="0"/>
              </a:rPr>
              <a:t> </a:t>
            </a:r>
            <a:r>
              <a:rPr lang="en-US" sz="2400" dirty="0" err="1">
                <a:solidFill>
                  <a:srgbClr val="10FBFE"/>
                </a:solidFill>
                <a:latin typeface="Times New Roman" panose="02020603050405020304" pitchFamily="18" charset="0"/>
                <a:cs typeface="Times New Roman" panose="02020603050405020304" pitchFamily="18" charset="0"/>
              </a:rPr>
              <a:t>là</a:t>
            </a:r>
            <a:r>
              <a:rPr lang="en-US" sz="2400" dirty="0">
                <a:solidFill>
                  <a:srgbClr val="10FBFE"/>
                </a:solidFill>
                <a:latin typeface="Times New Roman" panose="02020603050405020304" pitchFamily="18" charset="0"/>
                <a:cs typeface="Times New Roman" panose="02020603050405020304" pitchFamily="18" charset="0"/>
              </a:rPr>
              <a:t> C.</a:t>
            </a:r>
            <a:endParaRPr lang="vi-VN" sz="2400" dirty="0">
              <a:solidFill>
                <a:srgbClr val="10FBFE"/>
              </a:solidFill>
              <a:latin typeface="Times New Roman" panose="02020603050405020304" pitchFamily="18" charset="0"/>
              <a:cs typeface="Times New Roman" panose="02020603050405020304" pitchFamily="18" charset="0"/>
            </a:endParaRPr>
          </a:p>
          <a:p>
            <a:pPr>
              <a:lnSpc>
                <a:spcPct val="200000"/>
              </a:lnSpc>
            </a:pPr>
            <a:endParaRPr sz="1600" dirty="0">
              <a:solidFill>
                <a:srgbClr val="10FBFE"/>
              </a:solidFill>
              <a:latin typeface="Yeseva One" panose="00000500000000000000" pitchFamily="2" charset="0"/>
              <a:ea typeface="微软雅黑" panose="020B0503020204020204" charset="-122"/>
            </a:endParaRPr>
          </a:p>
        </p:txBody>
      </p:sp>
      <p:grpSp>
        <p:nvGrpSpPr>
          <p:cNvPr id="22" name="组合 3">
            <a:extLst>
              <a:ext uri="{FF2B5EF4-FFF2-40B4-BE49-F238E27FC236}">
                <a16:creationId xmlns:a16="http://schemas.microsoft.com/office/drawing/2014/main" xmlns="" id="{F7B3702A-56FC-418C-A9E9-6C8471DCCC03}"/>
              </a:ext>
            </a:extLst>
          </p:cNvPr>
          <p:cNvGrpSpPr/>
          <p:nvPr/>
        </p:nvGrpSpPr>
        <p:grpSpPr>
          <a:xfrm>
            <a:off x="128270" y="249962"/>
            <a:ext cx="606425" cy="606425"/>
            <a:chOff x="2089" y="2413"/>
            <a:chExt cx="1152" cy="1152"/>
          </a:xfrm>
        </p:grpSpPr>
        <p:sp>
          <p:nvSpPr>
            <p:cNvPr id="23" name="椭圆 1">
              <a:extLst>
                <a:ext uri="{FF2B5EF4-FFF2-40B4-BE49-F238E27FC236}">
                  <a16:creationId xmlns:a16="http://schemas.microsoft.com/office/drawing/2014/main" xmlns="" id="{B42387CC-3B07-4FC1-BF90-0BF3A84AB5D7}"/>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24" name="椭圆 2">
              <a:extLst>
                <a:ext uri="{FF2B5EF4-FFF2-40B4-BE49-F238E27FC236}">
                  <a16:creationId xmlns:a16="http://schemas.microsoft.com/office/drawing/2014/main" xmlns="" id="{11837042-3ACC-4DEA-85BE-5698A88D7C57}"/>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2</a:t>
              </a:r>
            </a:p>
          </p:txBody>
        </p:sp>
      </p:grpSp>
      <p:sp>
        <p:nvSpPr>
          <p:cNvPr id="25" name="文本框 263">
            <a:extLst>
              <a:ext uri="{FF2B5EF4-FFF2-40B4-BE49-F238E27FC236}">
                <a16:creationId xmlns:a16="http://schemas.microsoft.com/office/drawing/2014/main" xmlns="" id="{5F1630AE-20D6-45D8-AAB4-F6996F7689F8}"/>
              </a:ext>
            </a:extLst>
          </p:cNvPr>
          <p:cNvSpPr txBox="1"/>
          <p:nvPr/>
        </p:nvSpPr>
        <p:spPr>
          <a:xfrm>
            <a:off x="717016" y="316989"/>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Ngôn</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Ngữ</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a:t>
            </a:r>
            <a:endParaRPr lang="zh-CN" altLang="en-US" sz="1600" dirty="0">
              <a:solidFill>
                <a:srgbClr val="10FBFE"/>
              </a:solidFill>
              <a:latin typeface="Yeseva One" panose="00000500000000000000" pitchFamily="2" charset="0"/>
              <a:ea typeface="微软雅黑" panose="020B0503020204020204" charset="-122"/>
            </a:endParaRPr>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edge">
                                      <p:cBhvr>
                                        <p:cTn id="7" dur="500"/>
                                        <p:tgtEl>
                                          <p:spTgt spid="136"/>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ppt_x</p:attrName>
                                        </p:attrNameLst>
                                      </p:cBhvr>
                                      <p:tavLst>
                                        <p:tav tm="0">
                                          <p:val>
                                            <p:strVal val="#ppt_x-.2"/>
                                          </p:val>
                                        </p:tav>
                                        <p:tav tm="100000">
                                          <p:val>
                                            <p:strVal val="#ppt_x"/>
                                          </p:val>
                                        </p:tav>
                                      </p:tavLst>
                                    </p:anim>
                                    <p:anim calcmode="lin" valueType="num">
                                      <p:cBhvr>
                                        <p:cTn id="12" dur="5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13" dur="500"/>
                                        <p:tgtEl>
                                          <p:spTgt spid="6"/>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8" presetClass="entr" presetSubtype="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Right)">
                                      <p:cBhvr>
                                        <p:cTn id="23" dur="1000"/>
                                        <p:tgtEl>
                                          <p:spTgt spid="8"/>
                                        </p:tgtEl>
                                      </p:cBhvr>
                                    </p:animEffect>
                                  </p:childTnLst>
                                </p:cTn>
                              </p:par>
                            </p:childTnLst>
                          </p:cTn>
                        </p:par>
                        <p:par>
                          <p:cTn id="24" fill="hold">
                            <p:stCondLst>
                              <p:cond delay="2500"/>
                            </p:stCondLst>
                            <p:childTnLst>
                              <p:par>
                                <p:cTn id="25" presetID="53" presetClass="entr" presetSubtype="16"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B23D519F-9B8F-4F61-8F74-4845C50962A2}"/>
              </a:ext>
            </a:extLst>
          </p:cNvPr>
          <p:cNvSpPr txBox="1"/>
          <p:nvPr/>
        </p:nvSpPr>
        <p:spPr>
          <a:xfrm>
            <a:off x="3095017" y="423313"/>
            <a:ext cx="6157608" cy="1107996"/>
          </a:xfrm>
          <a:prstGeom prst="rect">
            <a:avLst/>
          </a:prstGeom>
          <a:noFill/>
        </p:spPr>
        <p:txBody>
          <a:bodyPr wrap="square">
            <a:spAutoFit/>
          </a:bodyPr>
          <a:lstStyle/>
          <a:p>
            <a:pPr algn="ctr"/>
            <a:r>
              <a:rPr lang="en-US" sz="6600" b="1" dirty="0" err="1">
                <a:solidFill>
                  <a:srgbClr val="0EE1E5"/>
                </a:solidFill>
                <a:latin typeface="Time s New Roman"/>
              </a:rPr>
              <a:t>Mô</a:t>
            </a:r>
            <a:r>
              <a:rPr lang="en-US" sz="6600" b="1" dirty="0">
                <a:solidFill>
                  <a:srgbClr val="0EE1E5"/>
                </a:solidFill>
                <a:latin typeface="Time s New Roman"/>
              </a:rPr>
              <a:t> </a:t>
            </a:r>
            <a:r>
              <a:rPr lang="en-US" sz="6600" b="1" dirty="0" err="1">
                <a:solidFill>
                  <a:srgbClr val="0EE1E5"/>
                </a:solidFill>
                <a:latin typeface="Time s New Roman"/>
              </a:rPr>
              <a:t>hình</a:t>
            </a:r>
            <a:r>
              <a:rPr lang="en-US" sz="6600" b="1" dirty="0">
                <a:solidFill>
                  <a:srgbClr val="0EE1E5"/>
                </a:solidFill>
                <a:latin typeface="Time s New Roman"/>
              </a:rPr>
              <a:t> MVC</a:t>
            </a:r>
          </a:p>
        </p:txBody>
      </p:sp>
      <p:sp>
        <p:nvSpPr>
          <p:cNvPr id="9" name="TextBox 8">
            <a:extLst>
              <a:ext uri="{FF2B5EF4-FFF2-40B4-BE49-F238E27FC236}">
                <a16:creationId xmlns:a16="http://schemas.microsoft.com/office/drawing/2014/main" xmlns="" id="{86411E9A-67BC-46B3-B743-0FC0328EE28F}"/>
              </a:ext>
            </a:extLst>
          </p:cNvPr>
          <p:cNvSpPr txBox="1"/>
          <p:nvPr/>
        </p:nvSpPr>
        <p:spPr>
          <a:xfrm>
            <a:off x="1118681" y="1443841"/>
            <a:ext cx="9688749" cy="2954655"/>
          </a:xfrm>
          <a:prstGeom prst="rect">
            <a:avLst/>
          </a:prstGeom>
          <a:noFill/>
        </p:spPr>
        <p:txBody>
          <a:bodyPr wrap="square">
            <a:spAutoFit/>
          </a:bodyPr>
          <a:lstStyle/>
          <a:p>
            <a:pPr algn="l"/>
            <a:r>
              <a:rPr lang="vi-VN" sz="2400" b="1" i="0" dirty="0">
                <a:solidFill>
                  <a:srgbClr val="6AE7FF"/>
                </a:solidFill>
                <a:effectLst/>
                <a:latin typeface="+mj-lt"/>
              </a:rPr>
              <a:t>1. Giới thiệu</a:t>
            </a:r>
            <a:endParaRPr lang="vi-VN" sz="2400" b="0" i="0" dirty="0">
              <a:solidFill>
                <a:srgbClr val="6AE7FF"/>
              </a:solidFill>
              <a:effectLst/>
              <a:latin typeface="+mj-lt"/>
            </a:endParaRPr>
          </a:p>
          <a:p>
            <a:pPr algn="l"/>
            <a:r>
              <a:rPr lang="vi-VN" b="0" i="0" dirty="0">
                <a:solidFill>
                  <a:srgbClr val="6AE7FF"/>
                </a:solidFill>
                <a:effectLst/>
                <a:latin typeface="+mj-lt"/>
              </a:rPr>
              <a:t>– Mô hình MVC là mô hình gồm 3 lớp: Model, View, Controller. Cụ thể như sau:</a:t>
            </a:r>
          </a:p>
          <a:p>
            <a:pPr algn="l">
              <a:buFont typeface="Arial" panose="020B0604020202020204" pitchFamily="34" charset="0"/>
              <a:buChar char="•"/>
            </a:pPr>
            <a:r>
              <a:rPr lang="vi-VN" b="1" i="0" dirty="0">
                <a:solidFill>
                  <a:srgbClr val="6AE7FF"/>
                </a:solidFill>
                <a:effectLst/>
                <a:latin typeface="+mj-lt"/>
              </a:rPr>
              <a:t>Model</a:t>
            </a:r>
            <a:r>
              <a:rPr lang="vi-VN" b="0" i="0" dirty="0">
                <a:solidFill>
                  <a:srgbClr val="6AE7FF"/>
                </a:solidFill>
                <a:effectLst/>
                <a:latin typeface="+mj-lt"/>
              </a:rPr>
              <a:t>: Lớp này chịu trách nhiệm quản lí dữ liệu: giao tiếp với cơ sở dữ liệu, chịu trách nhiệm lưu trữ hoặc truy vấn dữ liệu.</a:t>
            </a:r>
          </a:p>
          <a:p>
            <a:pPr algn="l">
              <a:buFont typeface="Arial" panose="020B0604020202020204" pitchFamily="34" charset="0"/>
              <a:buChar char="•"/>
            </a:pPr>
            <a:r>
              <a:rPr lang="vi-VN" b="1" i="0" dirty="0">
                <a:solidFill>
                  <a:srgbClr val="6AE7FF"/>
                </a:solidFill>
                <a:effectLst/>
                <a:latin typeface="+mj-lt"/>
              </a:rPr>
              <a:t>View</a:t>
            </a:r>
            <a:r>
              <a:rPr lang="vi-VN" b="0" i="0" dirty="0">
                <a:solidFill>
                  <a:srgbClr val="6AE7FF"/>
                </a:solidFill>
                <a:effectLst/>
                <a:latin typeface="+mj-lt"/>
              </a:rPr>
              <a:t>: Lớp này chính là giao diện của ứng dụng, chịu trách nhiệm biểu diễn dữ liệu của ứng dụng thành các dạng nhìn thấy được.</a:t>
            </a:r>
          </a:p>
          <a:p>
            <a:pPr algn="l">
              <a:buFont typeface="Arial" panose="020B0604020202020204" pitchFamily="34" charset="0"/>
              <a:buChar char="•"/>
            </a:pPr>
            <a:r>
              <a:rPr lang="vi-VN" b="1" i="0" dirty="0">
                <a:solidFill>
                  <a:srgbClr val="6AE7FF"/>
                </a:solidFill>
                <a:effectLst/>
                <a:latin typeface="+mj-lt"/>
              </a:rPr>
              <a:t>Controller</a:t>
            </a:r>
            <a:r>
              <a:rPr lang="vi-VN" b="0" i="0" dirty="0">
                <a:solidFill>
                  <a:srgbClr val="6AE7FF"/>
                </a:solidFill>
                <a:effectLst/>
                <a:latin typeface="+mj-lt"/>
              </a:rPr>
              <a:t>: Lớp này đóng vai trò quản lí và điều phối luồng hoạt động của ứng dụng. Tầng này sẽ nhận request từ client, điều phối các Model và View để có thể cho ra output thích hợp và trả kết quả về cho người dung.</a:t>
            </a:r>
            <a:endParaRPr lang="en-US" b="0" i="0" dirty="0">
              <a:solidFill>
                <a:srgbClr val="6AE7FF"/>
              </a:solidFill>
              <a:effectLst/>
              <a:latin typeface="+mj-lt"/>
            </a:endParaRPr>
          </a:p>
          <a:p>
            <a:pPr algn="l">
              <a:buFont typeface="Arial" panose="020B0604020202020204" pitchFamily="34" charset="0"/>
              <a:buChar char="•"/>
            </a:pPr>
            <a:r>
              <a:rPr lang="vi-VN" b="0" i="0" dirty="0">
                <a:solidFill>
                  <a:srgbClr val="6AE7FF"/>
                </a:solidFill>
                <a:effectLst/>
                <a:latin typeface="Verdana" panose="020B0604030504040204" pitchFamily="34" charset="0"/>
              </a:rPr>
              <a:t>sơ đồ</a:t>
            </a:r>
            <a:r>
              <a:rPr lang="en-US" b="0" i="0" dirty="0">
                <a:solidFill>
                  <a:srgbClr val="6AE7FF"/>
                </a:solidFill>
                <a:effectLst/>
                <a:latin typeface="Verdana" panose="020B0604030504040204" pitchFamily="34" charset="0"/>
              </a:rPr>
              <a:t> MVC</a:t>
            </a:r>
            <a:endParaRPr lang="vi-VN" b="0" i="0" dirty="0">
              <a:solidFill>
                <a:srgbClr val="6AE7FF"/>
              </a:solidFill>
              <a:effectLst/>
              <a:latin typeface="+mj-lt"/>
            </a:endParaRPr>
          </a:p>
        </p:txBody>
      </p:sp>
      <p:pic>
        <p:nvPicPr>
          <p:cNvPr id="11" name="Picture 10">
            <a:extLst>
              <a:ext uri="{FF2B5EF4-FFF2-40B4-BE49-F238E27FC236}">
                <a16:creationId xmlns:a16="http://schemas.microsoft.com/office/drawing/2014/main" xmlns="" id="{12212A9D-0569-427C-AC55-4FBB719B8381}"/>
              </a:ext>
            </a:extLst>
          </p:cNvPr>
          <p:cNvPicPr>
            <a:picLocks noChangeAspect="1"/>
          </p:cNvPicPr>
          <p:nvPr/>
        </p:nvPicPr>
        <p:blipFill>
          <a:blip r:embed="rId2"/>
          <a:stretch>
            <a:fillRect/>
          </a:stretch>
        </p:blipFill>
        <p:spPr>
          <a:xfrm>
            <a:off x="3328480" y="4487217"/>
            <a:ext cx="5212405" cy="1947470"/>
          </a:xfrm>
          <a:prstGeom prst="rect">
            <a:avLst/>
          </a:prstGeom>
        </p:spPr>
      </p:pic>
    </p:spTree>
    <p:extLst>
      <p:ext uri="{BB962C8B-B14F-4D97-AF65-F5344CB8AC3E}">
        <p14:creationId xmlns:p14="http://schemas.microsoft.com/office/powerpoint/2010/main" val="2979181726"/>
      </p:ext>
    </p:extLst>
  </p:cSld>
  <p:clrMapOvr>
    <a:masterClrMapping/>
  </p:clrMapOvr>
  <p:transition spd="med" advClick="0">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5983288" y="1992948"/>
            <a:ext cx="0" cy="361315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23562" name="矩形 36"/>
          <p:cNvSpPr>
            <a:spLocks noChangeArrowheads="1"/>
          </p:cNvSpPr>
          <p:nvPr/>
        </p:nvSpPr>
        <p:spPr bwMode="auto">
          <a:xfrm>
            <a:off x="6171567" y="3866137"/>
            <a:ext cx="4984750" cy="2833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vi-VN" dirty="0">
                <a:solidFill>
                  <a:srgbClr val="10FBFE"/>
                </a:solidFill>
              </a:rPr>
              <a:t>Nhìn chung thì XAMPP được xem là một bộ công cụ hoàn chỉnh dành cho lập trình viên PHP trong việc thiết lập và phát triển các website, chúng tích hợp các thành phần quan trọng và tương thích lẫn nhau như</a:t>
            </a:r>
            <a:endParaRPr lang="en-US" dirty="0">
              <a:solidFill>
                <a:srgbClr val="10FBFE"/>
              </a:solidFill>
            </a:endParaRPr>
          </a:p>
          <a:p>
            <a:r>
              <a:rPr lang="en-US" dirty="0">
                <a:solidFill>
                  <a:srgbClr val="10FBFE"/>
                </a:solidFill>
              </a:rPr>
              <a:t>* </a:t>
            </a:r>
            <a:r>
              <a:rPr lang="vi-VN" dirty="0">
                <a:solidFill>
                  <a:srgbClr val="10FBFE"/>
                </a:solidFill>
              </a:rPr>
              <a:t>Apache</a:t>
            </a:r>
          </a:p>
          <a:p>
            <a:r>
              <a:rPr lang="en-US" dirty="0">
                <a:solidFill>
                  <a:srgbClr val="10FBFE"/>
                </a:solidFill>
              </a:rPr>
              <a:t>* </a:t>
            </a:r>
            <a:r>
              <a:rPr lang="vi-VN" dirty="0">
                <a:solidFill>
                  <a:srgbClr val="10FBFE"/>
                </a:solidFill>
              </a:rPr>
              <a:t>PHP (tạo môi trường chạy các tập tin script *.php)</a:t>
            </a:r>
          </a:p>
          <a:p>
            <a:r>
              <a:rPr lang="en-US" dirty="0">
                <a:solidFill>
                  <a:srgbClr val="10FBFE"/>
                </a:solidFill>
              </a:rPr>
              <a:t>* </a:t>
            </a:r>
            <a:r>
              <a:rPr lang="vi-VN" dirty="0">
                <a:solidFill>
                  <a:srgbClr val="10FBFE"/>
                </a:solidFill>
              </a:rPr>
              <a:t>MySql (hệ quản trị dữ liệu mysql)</a:t>
            </a:r>
          </a:p>
          <a:p>
            <a:pPr algn="l" eaLnBrk="1" hangingPunct="1">
              <a:lnSpc>
                <a:spcPct val="150000"/>
              </a:lnSpc>
            </a:pPr>
            <a:endParaRPr lang="zh-CN" altLang="en-US" sz="1200" dirty="0">
              <a:solidFill>
                <a:srgbClr val="01C3E3"/>
              </a:solidFill>
              <a:latin typeface="Yeseva One" panose="00000500000000000000" pitchFamily="2" charset="0"/>
              <a:ea typeface="微软雅黑" panose="020B0503020204020204" charset="-122"/>
            </a:endParaRPr>
          </a:p>
        </p:txBody>
      </p:sp>
      <p:sp>
        <p:nvSpPr>
          <p:cNvPr id="23563" name="矩形 37"/>
          <p:cNvSpPr>
            <a:spLocks noChangeArrowheads="1"/>
          </p:cNvSpPr>
          <p:nvPr/>
        </p:nvSpPr>
        <p:spPr bwMode="auto">
          <a:xfrm>
            <a:off x="6208713" y="766881"/>
            <a:ext cx="5946744" cy="295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50000"/>
              </a:lnSpc>
            </a:pP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mềm</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website</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như Văn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bản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hình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ảnh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URL &amp;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email</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lưu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nội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dung....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toàn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không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phải</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viết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bất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lệnh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hoặc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mã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nào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cạo</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có</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thể</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thu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thập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trích</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xuất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nhiều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cần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chỉ</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ra 'liên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kết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đến</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tiếp</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theo'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và</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WebHarvy</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Web</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Scraper</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sẽ</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tự</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động</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quét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dữ</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liệu</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từ</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tất</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cả</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a:t>
            </a:r>
            <a:r>
              <a:rPr lang="vi-VN" altLang="zh-CN" dirty="0" err="1">
                <a:solidFill>
                  <a:srgbClr val="10FBFE"/>
                </a:solidFill>
                <a:latin typeface="Calibri" panose="020F0502020204030204" pitchFamily="34" charset="0"/>
                <a:ea typeface="微软雅黑" panose="020B0503020204020204" charset="-122"/>
                <a:cs typeface="Calibri" panose="020F0502020204030204" pitchFamily="34" charset="0"/>
              </a:rPr>
              <a:t>các</a:t>
            </a:r>
            <a:r>
              <a:rPr lang="vi-VN" altLang="zh-CN" dirty="0">
                <a:solidFill>
                  <a:srgbClr val="10FBFE"/>
                </a:solidFill>
                <a:latin typeface="Calibri" panose="020F0502020204030204" pitchFamily="34" charset="0"/>
                <a:ea typeface="微软雅黑" panose="020B0503020204020204" charset="-122"/>
                <a:cs typeface="Calibri" panose="020F0502020204030204" pitchFamily="34" charset="0"/>
              </a:rPr>
              <a:t> trang. </a:t>
            </a:r>
            <a:endParaRPr lang="zh-CN" altLang="en-US" dirty="0">
              <a:solidFill>
                <a:srgbClr val="10FBFE"/>
              </a:solidFill>
              <a:latin typeface="Calibri" panose="020F0502020204030204" pitchFamily="34" charset="0"/>
              <a:ea typeface="微软雅黑" panose="020B0503020204020204" charset="-122"/>
              <a:cs typeface="Calibri" panose="020F0502020204030204" pitchFamily="34" charset="0"/>
            </a:endParaRPr>
          </a:p>
        </p:txBody>
      </p:sp>
      <p:cxnSp>
        <p:nvCxnSpPr>
          <p:cNvPr id="41" name="直接连接符 40"/>
          <p:cNvCxnSpPr/>
          <p:nvPr/>
        </p:nvCxnSpPr>
        <p:spPr>
          <a:xfrm>
            <a:off x="6287086" y="3794797"/>
            <a:ext cx="4984750" cy="0"/>
          </a:xfrm>
          <a:prstGeom prst="line">
            <a:avLst/>
          </a:prstGeom>
          <a:ln>
            <a:solidFill>
              <a:srgbClr val="6AE7FF"/>
            </a:solidFill>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5781672" y="3605884"/>
            <a:ext cx="377825" cy="37782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Yeseva One" panose="00000500000000000000" pitchFamily="2" charset="0"/>
            </a:endParaRPr>
          </a:p>
        </p:txBody>
      </p:sp>
      <p:pic>
        <p:nvPicPr>
          <p:cNvPr id="8" name="Picture 7">
            <a:extLst>
              <a:ext uri="{FF2B5EF4-FFF2-40B4-BE49-F238E27FC236}">
                <a16:creationId xmlns:a16="http://schemas.microsoft.com/office/drawing/2014/main" xmlns="" id="{4C1F4D63-E8EC-40F7-863D-DAF99844406E}"/>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744949" y="3866137"/>
            <a:ext cx="4874617" cy="2374865"/>
          </a:xfrm>
          <a:prstGeom prst="rect">
            <a:avLst/>
          </a:prstGeom>
        </p:spPr>
      </p:pic>
      <p:grpSp>
        <p:nvGrpSpPr>
          <p:cNvPr id="15" name="组合 3">
            <a:extLst>
              <a:ext uri="{FF2B5EF4-FFF2-40B4-BE49-F238E27FC236}">
                <a16:creationId xmlns:a16="http://schemas.microsoft.com/office/drawing/2014/main" xmlns="" id="{816AF55C-D517-49CC-86CD-47F92EFCFD42}"/>
              </a:ext>
            </a:extLst>
          </p:cNvPr>
          <p:cNvGrpSpPr/>
          <p:nvPr/>
        </p:nvGrpSpPr>
        <p:grpSpPr>
          <a:xfrm>
            <a:off x="354330" y="377190"/>
            <a:ext cx="606425" cy="606425"/>
            <a:chOff x="2089" y="2413"/>
            <a:chExt cx="1152" cy="1152"/>
          </a:xfrm>
        </p:grpSpPr>
        <p:sp>
          <p:nvSpPr>
            <p:cNvPr id="16" name="椭圆 1">
              <a:extLst>
                <a:ext uri="{FF2B5EF4-FFF2-40B4-BE49-F238E27FC236}">
                  <a16:creationId xmlns:a16="http://schemas.microsoft.com/office/drawing/2014/main" xmlns="" id="{9DF28099-3C22-410F-AC2A-BAF8731D9B19}"/>
                </a:ext>
              </a:extLst>
            </p:cNvPr>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17" name="椭圆 2">
              <a:extLst>
                <a:ext uri="{FF2B5EF4-FFF2-40B4-BE49-F238E27FC236}">
                  <a16:creationId xmlns:a16="http://schemas.microsoft.com/office/drawing/2014/main" xmlns="" id="{DE57F63B-35B6-4C1B-9157-7D2F3FCD2654}"/>
                </a:ext>
              </a:extLst>
            </p:cNvPr>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0" name="文本框 263">
            <a:extLst>
              <a:ext uri="{FF2B5EF4-FFF2-40B4-BE49-F238E27FC236}">
                <a16:creationId xmlns:a16="http://schemas.microsoft.com/office/drawing/2014/main" xmlns="" id="{AE194A33-377C-46D7-9378-E4DAC21673C2}"/>
              </a:ext>
            </a:extLst>
          </p:cNvPr>
          <p:cNvSpPr txBox="1"/>
          <p:nvPr/>
        </p:nvSpPr>
        <p:spPr>
          <a:xfrm>
            <a:off x="960229" y="516986"/>
            <a:ext cx="5235575" cy="338554"/>
          </a:xfrm>
          <a:prstGeom prst="rect">
            <a:avLst/>
          </a:prstGeom>
          <a:noFill/>
        </p:spPr>
        <p:txBody>
          <a:bodyPr wrap="square" rtlCol="0">
            <a:spAutoFit/>
          </a:bodyPr>
          <a:lstStyle/>
          <a:p>
            <a:r>
              <a:rPr lang="en-US" altLang="zh-CN" sz="1600" dirty="0" err="1">
                <a:solidFill>
                  <a:srgbClr val="10FBFE"/>
                </a:solidFill>
                <a:latin typeface="Yeseva One" panose="00000500000000000000" pitchFamily="2" charset="0"/>
                <a:ea typeface="微软雅黑" panose="020B0503020204020204" charset="-122"/>
              </a:rPr>
              <a:t>Công</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Cụ</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Hổ</a:t>
            </a:r>
            <a:r>
              <a:rPr lang="en-US" altLang="zh-CN" sz="1600" dirty="0">
                <a:solidFill>
                  <a:srgbClr val="10FBFE"/>
                </a:solidFill>
                <a:latin typeface="Yeseva One" panose="00000500000000000000" pitchFamily="2" charset="0"/>
                <a:ea typeface="微软雅黑" panose="020B0503020204020204" charset="-122"/>
              </a:rPr>
              <a:t> </a:t>
            </a:r>
            <a:r>
              <a:rPr lang="en-US" altLang="zh-CN" sz="1600" dirty="0" err="1">
                <a:solidFill>
                  <a:srgbClr val="10FBFE"/>
                </a:solidFill>
                <a:latin typeface="Yeseva One" panose="00000500000000000000" pitchFamily="2" charset="0"/>
                <a:ea typeface="微软雅黑" panose="020B0503020204020204" charset="-122"/>
              </a:rPr>
              <a:t>Trợ</a:t>
            </a:r>
            <a:r>
              <a:rPr lang="en-US" altLang="zh-CN" sz="1600" dirty="0">
                <a:solidFill>
                  <a:srgbClr val="10FBFE"/>
                </a:solidFill>
                <a:latin typeface="Yeseva One" panose="00000500000000000000" pitchFamily="2" charset="0"/>
                <a:ea typeface="微软雅黑" panose="020B0503020204020204" charset="-122"/>
              </a:rPr>
              <a:t>: XAMPP VÀ 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12" name="Hình ảnh 11">
            <a:extLst>
              <a:ext uri="{FF2B5EF4-FFF2-40B4-BE49-F238E27FC236}">
                <a16:creationId xmlns:a16="http://schemas.microsoft.com/office/drawing/2014/main" xmlns="" id="{7EE8CE8D-8A44-405F-AB77-9CD0538A9C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805" y="1650743"/>
            <a:ext cx="4828540" cy="1341120"/>
          </a:xfrm>
          <a:prstGeom prst="rect">
            <a:avLst/>
          </a:prstGeom>
        </p:spPr>
      </p:pic>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par>
                                <p:cTn id="8" presetID="22" presetClass="entr" presetSubtype="8"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left)">
                                      <p:cBhvr>
                                        <p:cTn id="10" dur="500"/>
                                        <p:tgtEl>
                                          <p:spTgt spid="41"/>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563"/>
                                        </p:tgtEl>
                                        <p:attrNameLst>
                                          <p:attrName>style.visibility</p:attrName>
                                        </p:attrNameLst>
                                      </p:cBhvr>
                                      <p:to>
                                        <p:strVal val="visible"/>
                                      </p:to>
                                    </p:set>
                                    <p:animEffect transition="in" filter="wipe(left)">
                                      <p:cBhvr>
                                        <p:cTn id="18" dur="500"/>
                                        <p:tgtEl>
                                          <p:spTgt spid="23563"/>
                                        </p:tgtEl>
                                      </p:cBhvr>
                                    </p:animEffect>
                                  </p:childTnLst>
                                </p:cTn>
                              </p:par>
                            </p:childTnLst>
                          </p:cTn>
                        </p:par>
                        <p:par>
                          <p:cTn id="19" fill="hold">
                            <p:stCondLst>
                              <p:cond delay="500"/>
                            </p:stCondLst>
                            <p:childTnLst>
                              <p:par>
                                <p:cTn id="20" presetID="12" presetClass="entr" presetSubtype="4" fill="hold" grpId="0" nodeType="afterEffect">
                                  <p:stCondLst>
                                    <p:cond delay="0"/>
                                  </p:stCondLst>
                                  <p:childTnLst>
                                    <p:set>
                                      <p:cBhvr>
                                        <p:cTn id="21" dur="1" fill="hold">
                                          <p:stCondLst>
                                            <p:cond delay="0"/>
                                          </p:stCondLst>
                                        </p:cTn>
                                        <p:tgtEl>
                                          <p:spTgt spid="23562"/>
                                        </p:tgtEl>
                                        <p:attrNameLst>
                                          <p:attrName>style.visibility</p:attrName>
                                        </p:attrNameLst>
                                      </p:cBhvr>
                                      <p:to>
                                        <p:strVal val="visible"/>
                                      </p:to>
                                    </p:set>
                                    <p:anim calcmode="lin" valueType="num">
                                      <p:cBhvr additive="base">
                                        <p:cTn id="22" dur="500"/>
                                        <p:tgtEl>
                                          <p:spTgt spid="23562"/>
                                        </p:tgtEl>
                                        <p:attrNameLst>
                                          <p:attrName>ppt_y</p:attrName>
                                        </p:attrNameLst>
                                      </p:cBhvr>
                                      <p:tavLst>
                                        <p:tav tm="0">
                                          <p:val>
                                            <p:strVal val="#ppt_y+#ppt_h*1.125000"/>
                                          </p:val>
                                        </p:tav>
                                        <p:tav tm="100000">
                                          <p:val>
                                            <p:strVal val="#ppt_y"/>
                                          </p:val>
                                        </p:tav>
                                      </p:tavLst>
                                    </p:anim>
                                    <p:animEffect transition="in" filter="wipe(up)">
                                      <p:cBhvr>
                                        <p:cTn id="23" dur="500"/>
                                        <p:tgtEl>
                                          <p:spTgt spid="23562"/>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2" grpId="0"/>
      <p:bldP spid="23563" grpId="0"/>
      <p:bldP spid="5"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pic>
        <p:nvPicPr>
          <p:cNvPr id="24" name="Hình ảnh 23">
            <a:extLst>
              <a:ext uri="{FF2B5EF4-FFF2-40B4-BE49-F238E27FC236}">
                <a16:creationId xmlns:a16="http://schemas.microsoft.com/office/drawing/2014/main" xmlns="" id="{25D6D4AA-D2EC-42AC-B53F-1E056A922811}"/>
              </a:ext>
            </a:extLst>
          </p:cNvPr>
          <p:cNvPicPr>
            <a:picLocks noChangeAspect="1"/>
          </p:cNvPicPr>
          <p:nvPr/>
        </p:nvPicPr>
        <p:blipFill>
          <a:blip/>
          <a:stretch>
            <a:fillRect/>
          </a:stretch>
        </p:blipFill>
        <p:spPr>
          <a:xfrm>
            <a:off x="432239" y="2001868"/>
            <a:ext cx="4976653" cy="3794082"/>
          </a:xfrm>
          <a:prstGeom prst="rect">
            <a:avLst/>
          </a:prstGeom>
        </p:spPr>
      </p:pic>
      <p:sp>
        <p:nvSpPr>
          <p:cNvPr id="27" name="Hộp Văn bản 26">
            <a:extLst>
              <a:ext uri="{FF2B5EF4-FFF2-40B4-BE49-F238E27FC236}">
                <a16:creationId xmlns:a16="http://schemas.microsoft.com/office/drawing/2014/main" xmlns="" id="{FF399A70-E977-4E75-8AD2-0830A040F6BF}"/>
              </a:ext>
            </a:extLst>
          </p:cNvPr>
          <p:cNvSpPr txBox="1"/>
          <p:nvPr/>
        </p:nvSpPr>
        <p:spPr>
          <a:xfrm>
            <a:off x="354330" y="1062050"/>
            <a:ext cx="11837670" cy="1287532"/>
          </a:xfrm>
          <a:prstGeom prst="rect">
            <a:avLst/>
          </a:prstGeom>
          <a:noFill/>
        </p:spPr>
        <p:txBody>
          <a:bodyPr wrap="square">
            <a:spAutoFit/>
          </a:bodyPr>
          <a:lstStyle/>
          <a:p>
            <a:pPr>
              <a:lnSpc>
                <a:spcPct val="150000"/>
              </a:lnSpc>
            </a:pPr>
            <a:r>
              <a:rPr lang="vi-VN" sz="1800" dirty="0" err="1">
                <a:solidFill>
                  <a:srgbClr val="10FBFE"/>
                </a:solidFill>
              </a:rPr>
              <a:t>Tải</a:t>
            </a:r>
            <a:r>
              <a:rPr lang="vi-VN" sz="1800" dirty="0">
                <a:solidFill>
                  <a:srgbClr val="10FBFE"/>
                </a:solidFill>
              </a:rPr>
              <a:t> </a:t>
            </a:r>
            <a:r>
              <a:rPr lang="vi-VN" sz="1800" dirty="0" err="1">
                <a:solidFill>
                  <a:srgbClr val="10FBFE"/>
                </a:solidFill>
              </a:rPr>
              <a:t>xuống</a:t>
            </a:r>
            <a:r>
              <a:rPr lang="vi-VN" sz="1800" dirty="0">
                <a:solidFill>
                  <a:srgbClr val="10FBFE"/>
                </a:solidFill>
              </a:rPr>
              <a:t> </a:t>
            </a:r>
            <a:r>
              <a:rPr lang="vi-VN" sz="1800" dirty="0" err="1">
                <a:solidFill>
                  <a:srgbClr val="10FBFE"/>
                </a:solidFill>
              </a:rPr>
              <a:t>bản</a:t>
            </a:r>
            <a:r>
              <a:rPr lang="vi-VN" sz="1800" dirty="0">
                <a:solidFill>
                  <a:srgbClr val="10FBFE"/>
                </a:solidFill>
              </a:rPr>
              <a:t> </a:t>
            </a:r>
            <a:r>
              <a:rPr lang="vi-VN" sz="1800" dirty="0" err="1">
                <a:solidFill>
                  <a:srgbClr val="10FBFE"/>
                </a:solidFill>
              </a:rPr>
              <a:t>dùng</a:t>
            </a:r>
            <a:r>
              <a:rPr lang="vi-VN" sz="1800" dirty="0">
                <a:solidFill>
                  <a:srgbClr val="10FBFE"/>
                </a:solidFill>
              </a:rPr>
              <a:t> </a:t>
            </a:r>
            <a:r>
              <a:rPr lang="vi-VN" sz="1800" dirty="0" err="1">
                <a:solidFill>
                  <a:srgbClr val="10FBFE"/>
                </a:solidFill>
              </a:rPr>
              <a:t>thử</a:t>
            </a:r>
            <a:r>
              <a:rPr lang="vi-VN" sz="1800" dirty="0">
                <a:solidFill>
                  <a:srgbClr val="10FBFE"/>
                </a:solidFill>
              </a:rPr>
              <a:t> </a:t>
            </a:r>
            <a:r>
              <a:rPr lang="vi-VN" sz="1800" dirty="0" err="1">
                <a:solidFill>
                  <a:srgbClr val="10FBFE"/>
                </a:solidFill>
              </a:rPr>
              <a:t>miễn</a:t>
            </a:r>
            <a:r>
              <a:rPr lang="vi-VN" sz="1800" dirty="0">
                <a:solidFill>
                  <a:srgbClr val="10FBFE"/>
                </a:solidFill>
              </a:rPr>
              <a:t> </a:t>
            </a:r>
            <a:r>
              <a:rPr lang="vi-VN" sz="1800" dirty="0" err="1">
                <a:solidFill>
                  <a:srgbClr val="10FBFE"/>
                </a:solidFill>
              </a:rPr>
              <a:t>phí</a:t>
            </a:r>
            <a:r>
              <a:rPr lang="vi-VN" sz="1800" dirty="0">
                <a:solidFill>
                  <a:srgbClr val="10FBFE"/>
                </a:solidFill>
              </a:rPr>
              <a:t> </a:t>
            </a:r>
            <a:r>
              <a:rPr lang="vi-VN" sz="1800" dirty="0" err="1">
                <a:solidFill>
                  <a:srgbClr val="10FBFE"/>
                </a:solidFill>
              </a:rPr>
              <a:t>WebHarvy</a:t>
            </a:r>
            <a:r>
              <a:rPr lang="vi-VN" sz="1800" dirty="0">
                <a:solidFill>
                  <a:srgbClr val="10FBFE"/>
                </a:solidFill>
              </a:rPr>
              <a:t> : </a:t>
            </a:r>
            <a:r>
              <a:rPr lang="vi-VN" sz="1800" dirty="0">
                <a:solidFill>
                  <a:srgbClr val="10FBFE"/>
                </a:solidFill>
                <a:hlinkClick r:id="rId3"/>
              </a:rPr>
              <a:t>https://www.webharvy.com/download.html</a:t>
            </a:r>
            <a:endParaRPr lang="vi-VN" sz="1800" dirty="0">
              <a:solidFill>
                <a:srgbClr val="10FBFE"/>
              </a:solidFill>
            </a:endParaRPr>
          </a:p>
          <a:p>
            <a:pPr>
              <a:lnSpc>
                <a:spcPct val="150000"/>
              </a:lnSpc>
            </a:pPr>
            <a:r>
              <a:rPr lang="en-US" sz="1800" dirty="0">
                <a:solidFill>
                  <a:srgbClr val="10FBFE"/>
                </a:solidFill>
              </a:rPr>
              <a:t>                 </a:t>
            </a:r>
            <a:endParaRPr lang="vi-VN" sz="1800" dirty="0">
              <a:solidFill>
                <a:srgbClr val="10FBFE"/>
              </a:solidFill>
            </a:endParaRPr>
          </a:p>
          <a:p>
            <a:pPr>
              <a:lnSpc>
                <a:spcPct val="150000"/>
              </a:lnSpc>
            </a:pPr>
            <a:endParaRPr lang="vi-VN" sz="1800" dirty="0">
              <a:solidFill>
                <a:srgbClr val="10FBFE"/>
              </a:solidFill>
            </a:endParaRPr>
          </a:p>
        </p:txBody>
      </p:sp>
      <p:pic>
        <p:nvPicPr>
          <p:cNvPr id="8" name="Hình ảnh 7" descr="Ảnh có chứa văn bản&#10;&#10;Mô tả được tạo tự động">
            <a:extLst>
              <a:ext uri="{FF2B5EF4-FFF2-40B4-BE49-F238E27FC236}">
                <a16:creationId xmlns:a16="http://schemas.microsoft.com/office/drawing/2014/main" xmlns="" id="{76D64588-B00E-E6F8-8059-ABFB04BC1496}"/>
              </a:ext>
            </a:extLst>
          </p:cNvPr>
          <p:cNvPicPr>
            <a:picLocks noChangeAspect="1"/>
          </p:cNvPicPr>
          <p:nvPr/>
        </p:nvPicPr>
        <p:blipFill>
          <a:blip r:embed="rId4"/>
          <a:stretch>
            <a:fillRect/>
          </a:stretch>
        </p:blipFill>
        <p:spPr>
          <a:xfrm>
            <a:off x="5888773" y="2001167"/>
            <a:ext cx="5599480" cy="3794783"/>
          </a:xfrm>
          <a:prstGeom prst="rect">
            <a:avLst/>
          </a:prstGeom>
        </p:spPr>
      </p:pic>
      <p:sp>
        <p:nvSpPr>
          <p:cNvPr id="10" name="TextBox 9">
            <a:extLst>
              <a:ext uri="{FF2B5EF4-FFF2-40B4-BE49-F238E27FC236}">
                <a16:creationId xmlns:a16="http://schemas.microsoft.com/office/drawing/2014/main" xmlns="" id="{3156BE42-4FEA-A83C-40E8-53D9CFABF66C}"/>
              </a:ext>
            </a:extLst>
          </p:cNvPr>
          <p:cNvSpPr txBox="1"/>
          <p:nvPr/>
        </p:nvSpPr>
        <p:spPr>
          <a:xfrm>
            <a:off x="5888773" y="5945339"/>
            <a:ext cx="6156664" cy="646331"/>
          </a:xfrm>
          <a:prstGeom prst="rect">
            <a:avLst/>
          </a:prstGeom>
          <a:noFill/>
        </p:spPr>
        <p:txBody>
          <a:bodyPr wrap="square">
            <a:spAutoFit/>
          </a:bodyPr>
          <a:lstStyle/>
          <a:p>
            <a:r>
              <a:rPr lang="vi-VN" sz="1800" dirty="0">
                <a:solidFill>
                  <a:srgbClr val="10FBFE"/>
                </a:solidFill>
              </a:rPr>
              <a:t>Tiếp tục nhấn Next, Tích chọn I accept the terms in the license agreement</a:t>
            </a:r>
            <a:endParaRPr lang="en-US" dirty="0"/>
          </a:p>
        </p:txBody>
      </p:sp>
      <p:sp>
        <p:nvSpPr>
          <p:cNvPr id="12" name="TextBox 11">
            <a:extLst>
              <a:ext uri="{FF2B5EF4-FFF2-40B4-BE49-F238E27FC236}">
                <a16:creationId xmlns:a16="http://schemas.microsoft.com/office/drawing/2014/main" xmlns="" id="{7B5B514B-ACC0-1A81-91B3-5C3618A5B8CE}"/>
              </a:ext>
            </a:extLst>
          </p:cNvPr>
          <p:cNvSpPr txBox="1"/>
          <p:nvPr/>
        </p:nvSpPr>
        <p:spPr>
          <a:xfrm>
            <a:off x="354330" y="5829216"/>
            <a:ext cx="4976653" cy="906551"/>
          </a:xfrm>
          <a:prstGeom prst="rect">
            <a:avLst/>
          </a:prstGeom>
          <a:noFill/>
        </p:spPr>
        <p:txBody>
          <a:bodyPr wrap="square">
            <a:spAutoFit/>
          </a:bodyPr>
          <a:lstStyle/>
          <a:p>
            <a:pPr>
              <a:lnSpc>
                <a:spcPct val="150000"/>
              </a:lnSpc>
            </a:pPr>
            <a:r>
              <a:rPr lang="vi-VN" sz="1800" dirty="0">
                <a:solidFill>
                  <a:srgbClr val="10FBFE"/>
                </a:solidFill>
              </a:rPr>
              <a:t>Sau khi download thành công, chạy file vừa tải về để cài đặt WebHarvy</a:t>
            </a:r>
            <a:endParaRPr lang="en-US" sz="1800" dirty="0">
              <a:solidFill>
                <a:srgbClr val="10FBFE"/>
              </a:solidFill>
            </a:endParaRPr>
          </a:p>
        </p:txBody>
      </p:sp>
    </p:spTree>
    <p:extLst>
      <p:ext uri="{BB962C8B-B14F-4D97-AF65-F5344CB8AC3E}">
        <p14:creationId xmlns:p14="http://schemas.microsoft.com/office/powerpoint/2010/main" val="1291147701"/>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54330" y="377190"/>
            <a:ext cx="606425" cy="606425"/>
            <a:chOff x="2089" y="2413"/>
            <a:chExt cx="1152" cy="1152"/>
          </a:xfrm>
        </p:grpSpPr>
        <p:sp>
          <p:nvSpPr>
            <p:cNvPr id="2" name="椭圆 1"/>
            <p:cNvSpPr/>
            <p:nvPr/>
          </p:nvSpPr>
          <p:spPr>
            <a:xfrm>
              <a:off x="2089" y="2413"/>
              <a:ext cx="1152" cy="1152"/>
            </a:xfrm>
            <a:prstGeom prst="ellipse">
              <a:avLst/>
            </a:prstGeom>
            <a:solidFill>
              <a:srgbClr val="6AE7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Yeseva One" panose="00000500000000000000" pitchFamily="2" charset="0"/>
              </a:endParaRPr>
            </a:p>
          </p:txBody>
        </p:sp>
        <p:sp>
          <p:nvSpPr>
            <p:cNvPr id="3" name="椭圆 2"/>
            <p:cNvSpPr/>
            <p:nvPr/>
          </p:nvSpPr>
          <p:spPr>
            <a:xfrm>
              <a:off x="2237" y="2562"/>
              <a:ext cx="855" cy="855"/>
            </a:xfrm>
            <a:prstGeom prst="ellipse">
              <a:avLst/>
            </a:prstGeom>
            <a:solidFill>
              <a:srgbClr val="6A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Yeseva One" panose="00000500000000000000" pitchFamily="2" charset="0"/>
                  <a:ea typeface="微软雅黑" panose="020B0503020204020204" charset="-122"/>
                </a:rPr>
                <a:t>3</a:t>
              </a:r>
            </a:p>
          </p:txBody>
        </p:sp>
      </p:grpSp>
      <p:sp>
        <p:nvSpPr>
          <p:cNvPr id="264" name="文本框 263"/>
          <p:cNvSpPr txBox="1"/>
          <p:nvPr/>
        </p:nvSpPr>
        <p:spPr>
          <a:xfrm>
            <a:off x="960755" y="481330"/>
            <a:ext cx="5235575" cy="369332"/>
          </a:xfrm>
          <a:prstGeom prst="rect">
            <a:avLst/>
          </a:prstGeom>
          <a:noFill/>
        </p:spPr>
        <p:txBody>
          <a:bodyPr wrap="square" rtlCol="0">
            <a:spAutoFit/>
          </a:bodyPr>
          <a:lstStyle/>
          <a:p>
            <a:r>
              <a:rPr lang="vi-VN" altLang="zh-CN" b="1" dirty="0" err="1">
                <a:solidFill>
                  <a:srgbClr val="10FBFE"/>
                </a:solidFill>
              </a:rPr>
              <a:t>Hướng</a:t>
            </a:r>
            <a:r>
              <a:rPr lang="vi-VN" altLang="zh-CN" b="1" dirty="0">
                <a:solidFill>
                  <a:srgbClr val="10FBFE"/>
                </a:solidFill>
              </a:rPr>
              <a:t> </a:t>
            </a:r>
            <a:r>
              <a:rPr lang="vi-VN" altLang="zh-CN" b="1" dirty="0" err="1">
                <a:solidFill>
                  <a:srgbClr val="10FBFE"/>
                </a:solidFill>
              </a:rPr>
              <a:t>dẫn</a:t>
            </a:r>
            <a:r>
              <a:rPr lang="vi-VN" altLang="zh-CN" b="1" dirty="0">
                <a:solidFill>
                  <a:srgbClr val="10FBFE"/>
                </a:solidFill>
              </a:rPr>
              <a:t> </a:t>
            </a:r>
            <a:r>
              <a:rPr lang="vi-VN" altLang="zh-CN" b="1" dirty="0" err="1">
                <a:solidFill>
                  <a:srgbClr val="10FBFE"/>
                </a:solidFill>
              </a:rPr>
              <a:t>cài</a:t>
            </a:r>
            <a:r>
              <a:rPr lang="vi-VN" altLang="zh-CN" b="1" dirty="0">
                <a:solidFill>
                  <a:srgbClr val="10FBFE"/>
                </a:solidFill>
              </a:rPr>
              <a:t> </a:t>
            </a:r>
            <a:r>
              <a:rPr lang="vi-VN" altLang="zh-CN" b="1" dirty="0" err="1">
                <a:solidFill>
                  <a:srgbClr val="10FBFE"/>
                </a:solidFill>
              </a:rPr>
              <a:t>WebHarvy</a:t>
            </a:r>
            <a:endParaRPr lang="zh-CN" altLang="en-US" sz="1600" dirty="0">
              <a:solidFill>
                <a:srgbClr val="10FBFE"/>
              </a:solidFill>
              <a:latin typeface="Yeseva One" panose="00000500000000000000" pitchFamily="2" charset="0"/>
              <a:ea typeface="微软雅黑" panose="020B0503020204020204" charset="-122"/>
            </a:endParaRPr>
          </a:p>
        </p:txBody>
      </p:sp>
      <p:sp>
        <p:nvSpPr>
          <p:cNvPr id="27" name="Hộp Văn bản 26">
            <a:extLst>
              <a:ext uri="{FF2B5EF4-FFF2-40B4-BE49-F238E27FC236}">
                <a16:creationId xmlns:a16="http://schemas.microsoft.com/office/drawing/2014/main" xmlns="" id="{FF399A70-E977-4E75-8AD2-0830A040F6BF}"/>
              </a:ext>
            </a:extLst>
          </p:cNvPr>
          <p:cNvSpPr txBox="1"/>
          <p:nvPr/>
        </p:nvSpPr>
        <p:spPr>
          <a:xfrm>
            <a:off x="354330" y="1062050"/>
            <a:ext cx="11837670" cy="872034"/>
          </a:xfrm>
          <a:prstGeom prst="rect">
            <a:avLst/>
          </a:prstGeom>
          <a:noFill/>
        </p:spPr>
        <p:txBody>
          <a:bodyPr wrap="square">
            <a:spAutoFit/>
          </a:bodyPr>
          <a:lstStyle/>
          <a:p>
            <a:pPr>
              <a:lnSpc>
                <a:spcPct val="150000"/>
              </a:lnSpc>
            </a:pPr>
            <a:r>
              <a:rPr lang="vi-VN" sz="1800" dirty="0" err="1">
                <a:solidFill>
                  <a:srgbClr val="10FBFE"/>
                </a:solidFill>
              </a:rPr>
              <a:t>Tiếp</a:t>
            </a:r>
            <a:r>
              <a:rPr lang="vi-VN" sz="1800" dirty="0">
                <a:solidFill>
                  <a:srgbClr val="10FBFE"/>
                </a:solidFill>
              </a:rPr>
              <a:t> </a:t>
            </a:r>
            <a:r>
              <a:rPr lang="vi-VN" sz="1800" dirty="0" err="1">
                <a:solidFill>
                  <a:srgbClr val="10FBFE"/>
                </a:solidFill>
              </a:rPr>
              <a:t>tục</a:t>
            </a:r>
            <a:r>
              <a:rPr lang="vi-VN" sz="1800" dirty="0">
                <a:solidFill>
                  <a:srgbClr val="10FBFE"/>
                </a:solidFill>
              </a:rPr>
              <a:t> </a:t>
            </a:r>
            <a:r>
              <a:rPr lang="vi-VN" sz="1800" dirty="0" err="1">
                <a:solidFill>
                  <a:srgbClr val="10FBFE"/>
                </a:solidFill>
              </a:rPr>
              <a:t>nhấn</a:t>
            </a:r>
            <a:r>
              <a:rPr lang="vi-VN" sz="1800" dirty="0">
                <a:solidFill>
                  <a:srgbClr val="10FBFE"/>
                </a:solidFill>
              </a:rPr>
              <a:t> </a:t>
            </a:r>
            <a:r>
              <a:rPr lang="vi-VN" sz="1800" dirty="0" err="1">
                <a:solidFill>
                  <a:srgbClr val="10FBFE"/>
                </a:solidFill>
              </a:rPr>
              <a:t>Next</a:t>
            </a:r>
            <a:r>
              <a:rPr lang="vi-VN" sz="1800" dirty="0">
                <a:solidFill>
                  <a:srgbClr val="10FBFE"/>
                </a:solidFill>
              </a:rPr>
              <a:t> , theo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a:t>
            </a:r>
            <a:r>
              <a:rPr lang="vi-VN" sz="1800" dirty="0" err="1">
                <a:solidFill>
                  <a:srgbClr val="10FBFE"/>
                </a:solidFill>
              </a:rPr>
              <a:t>WebHarvy</a:t>
            </a:r>
            <a:r>
              <a:rPr lang="vi-VN" sz="1800" dirty="0">
                <a:solidFill>
                  <a:srgbClr val="10FBFE"/>
                </a:solidFill>
              </a:rPr>
              <a:t> </a:t>
            </a:r>
            <a:r>
              <a:rPr lang="vi-VN" sz="1800" dirty="0" err="1">
                <a:solidFill>
                  <a:srgbClr val="10FBFE"/>
                </a:solidFill>
              </a:rPr>
              <a:t>sẽ</a:t>
            </a:r>
            <a:r>
              <a:rPr lang="vi-VN" sz="1800" dirty="0">
                <a:solidFill>
                  <a:srgbClr val="10FBFE"/>
                </a:solidFill>
              </a:rPr>
              <a:t> </a:t>
            </a:r>
            <a:r>
              <a:rPr lang="vi-VN" sz="1800" dirty="0" err="1">
                <a:solidFill>
                  <a:srgbClr val="10FBFE"/>
                </a:solidFill>
              </a:rPr>
              <a:t>được</a:t>
            </a:r>
            <a:r>
              <a:rPr lang="vi-VN" sz="1800" dirty="0">
                <a:solidFill>
                  <a:srgbClr val="10FBFE"/>
                </a:solidFill>
              </a:rPr>
              <a:t> </a:t>
            </a:r>
            <a:r>
              <a:rPr lang="vi-VN" sz="1800" dirty="0" err="1">
                <a:solidFill>
                  <a:srgbClr val="10FBFE"/>
                </a:solidFill>
              </a:rPr>
              <a:t>cài</a:t>
            </a:r>
            <a:r>
              <a:rPr lang="vi-VN" sz="1800" dirty="0">
                <a:solidFill>
                  <a:srgbClr val="10FBFE"/>
                </a:solidFill>
              </a:rPr>
              <a:t> </a:t>
            </a:r>
            <a:r>
              <a:rPr lang="vi-VN" sz="1800" dirty="0" err="1">
                <a:solidFill>
                  <a:srgbClr val="10FBFE"/>
                </a:solidFill>
              </a:rPr>
              <a:t>đặt</a:t>
            </a:r>
            <a:r>
              <a:rPr lang="vi-VN" sz="1800" dirty="0">
                <a:solidFill>
                  <a:srgbClr val="10FBFE"/>
                </a:solidFill>
              </a:rPr>
              <a:t> theo </a:t>
            </a:r>
            <a:r>
              <a:rPr lang="vi-VN" sz="1800" dirty="0" err="1">
                <a:solidFill>
                  <a:srgbClr val="10FBFE"/>
                </a:solidFill>
              </a:rPr>
              <a:t>đường</a:t>
            </a:r>
            <a:r>
              <a:rPr lang="vi-VN" sz="1800" dirty="0">
                <a:solidFill>
                  <a:srgbClr val="10FBFE"/>
                </a:solidFill>
              </a:rPr>
              <a:t> </a:t>
            </a:r>
            <a:r>
              <a:rPr lang="vi-VN" sz="1800" dirty="0" err="1">
                <a:solidFill>
                  <a:srgbClr val="10FBFE"/>
                </a:solidFill>
              </a:rPr>
              <a:t>dẫn</a:t>
            </a:r>
            <a:r>
              <a:rPr lang="vi-VN" sz="1800" dirty="0">
                <a:solidFill>
                  <a:srgbClr val="10FBFE"/>
                </a:solidFill>
              </a:rPr>
              <a:t> </a:t>
            </a:r>
            <a:r>
              <a:rPr lang="vi-VN" sz="1800" dirty="0" err="1">
                <a:solidFill>
                  <a:srgbClr val="10FBFE"/>
                </a:solidFill>
              </a:rPr>
              <a:t>mặc</a:t>
            </a:r>
            <a:r>
              <a:rPr lang="vi-VN" sz="1800" dirty="0">
                <a:solidFill>
                  <a:srgbClr val="10FBFE"/>
                </a:solidFill>
              </a:rPr>
              <a:t> </a:t>
            </a:r>
            <a:r>
              <a:rPr lang="vi-VN" sz="1800" dirty="0" err="1">
                <a:solidFill>
                  <a:srgbClr val="10FBFE"/>
                </a:solidFill>
              </a:rPr>
              <a:t>định</a:t>
            </a:r>
            <a:r>
              <a:rPr lang="vi-VN" sz="1800" dirty="0">
                <a:solidFill>
                  <a:srgbClr val="10FBFE"/>
                </a:solidFill>
              </a:rPr>
              <a:t> C:\ …, </a:t>
            </a:r>
            <a:r>
              <a:rPr lang="vi-VN" sz="1800" dirty="0" err="1">
                <a:solidFill>
                  <a:srgbClr val="10FBFE"/>
                </a:solidFill>
              </a:rPr>
              <a:t>bạn</a:t>
            </a:r>
            <a:r>
              <a:rPr lang="vi-VN" sz="1800" dirty="0">
                <a:solidFill>
                  <a:srgbClr val="10FBFE"/>
                </a:solidFill>
              </a:rPr>
              <a:t> </a:t>
            </a:r>
            <a:r>
              <a:rPr lang="vi-VN" sz="1800" dirty="0" err="1">
                <a:solidFill>
                  <a:srgbClr val="10FBFE"/>
                </a:solidFill>
              </a:rPr>
              <a:t>có</a:t>
            </a:r>
            <a:r>
              <a:rPr lang="vi-VN" sz="1800" dirty="0">
                <a:solidFill>
                  <a:srgbClr val="10FBFE"/>
                </a:solidFill>
              </a:rPr>
              <a:t> </a:t>
            </a:r>
            <a:r>
              <a:rPr lang="vi-VN" sz="1800" dirty="0" err="1">
                <a:solidFill>
                  <a:srgbClr val="10FBFE"/>
                </a:solidFill>
              </a:rPr>
              <a:t>thể</a:t>
            </a:r>
            <a:r>
              <a:rPr lang="vi-VN" sz="1800" dirty="0">
                <a:solidFill>
                  <a:srgbClr val="10FBFE"/>
                </a:solidFill>
              </a:rPr>
              <a:t> thay </a:t>
            </a:r>
            <a:r>
              <a:rPr lang="vi-VN" sz="1800" dirty="0" err="1">
                <a:solidFill>
                  <a:srgbClr val="10FBFE"/>
                </a:solidFill>
              </a:rPr>
              <a:t>đổi</a:t>
            </a:r>
            <a:r>
              <a:rPr lang="vi-VN" sz="1800" dirty="0">
                <a:solidFill>
                  <a:srgbClr val="10FBFE"/>
                </a:solidFill>
              </a:rPr>
              <a:t> </a:t>
            </a:r>
            <a:r>
              <a:rPr lang="vi-VN" sz="1800" dirty="0" err="1">
                <a:solidFill>
                  <a:srgbClr val="10FBFE"/>
                </a:solidFill>
              </a:rPr>
              <a:t>vị</a:t>
            </a:r>
            <a:r>
              <a:rPr lang="vi-VN" sz="1800" dirty="0">
                <a:solidFill>
                  <a:srgbClr val="10FBFE"/>
                </a:solidFill>
              </a:rPr>
              <a:t> </a:t>
            </a:r>
            <a:r>
              <a:rPr lang="vi-VN" sz="1800" dirty="0" err="1">
                <a:solidFill>
                  <a:srgbClr val="10FBFE"/>
                </a:solidFill>
              </a:rPr>
              <a:t>trí</a:t>
            </a:r>
            <a:r>
              <a:rPr lang="vi-VN" sz="1800" dirty="0">
                <a:solidFill>
                  <a:srgbClr val="10FBFE"/>
                </a:solidFill>
              </a:rPr>
              <a:t> lưu </a:t>
            </a:r>
            <a:r>
              <a:rPr lang="vi-VN" sz="1800" dirty="0" err="1">
                <a:solidFill>
                  <a:srgbClr val="10FBFE"/>
                </a:solidFill>
              </a:rPr>
              <a:t>vào</a:t>
            </a:r>
            <a:r>
              <a:rPr lang="vi-VN" sz="1800" dirty="0">
                <a:solidFill>
                  <a:srgbClr val="10FBFE"/>
                </a:solidFill>
              </a:rPr>
              <a:t> ổ </a:t>
            </a:r>
            <a:r>
              <a:rPr lang="vi-VN" sz="1800" dirty="0" err="1">
                <a:solidFill>
                  <a:srgbClr val="10FBFE"/>
                </a:solidFill>
              </a:rPr>
              <a:t>đĩa</a:t>
            </a:r>
            <a:r>
              <a:rPr lang="vi-VN" sz="1800" dirty="0">
                <a:solidFill>
                  <a:srgbClr val="10FBFE"/>
                </a:solidFill>
              </a:rPr>
              <a:t> </a:t>
            </a:r>
            <a:r>
              <a:rPr lang="vi-VN" sz="1800" dirty="0" err="1">
                <a:solidFill>
                  <a:srgbClr val="10FBFE"/>
                </a:solidFill>
              </a:rPr>
              <a:t>tùy</a:t>
            </a:r>
            <a:r>
              <a:rPr lang="vi-VN" sz="1800" dirty="0">
                <a:solidFill>
                  <a:srgbClr val="10FBFE"/>
                </a:solidFill>
              </a:rPr>
              <a:t> ý</a:t>
            </a:r>
          </a:p>
        </p:txBody>
      </p:sp>
      <p:pic>
        <p:nvPicPr>
          <p:cNvPr id="8" name="Hình ảnh 7" descr="Ảnh có chứa văn bản&#10;&#10;Mô tả được tạo tự động">
            <a:extLst>
              <a:ext uri="{FF2B5EF4-FFF2-40B4-BE49-F238E27FC236}">
                <a16:creationId xmlns:a16="http://schemas.microsoft.com/office/drawing/2014/main" xmlns="" id="{BB250AE7-5B63-4EB9-BBC8-B9960F66B5A7}"/>
              </a:ext>
            </a:extLst>
          </p:cNvPr>
          <p:cNvPicPr>
            <a:picLocks noChangeAspect="1"/>
          </p:cNvPicPr>
          <p:nvPr/>
        </p:nvPicPr>
        <p:blipFill>
          <a:blip r:embed="rId3"/>
          <a:stretch>
            <a:fillRect/>
          </a:stretch>
        </p:blipFill>
        <p:spPr>
          <a:xfrm>
            <a:off x="354330" y="2243522"/>
            <a:ext cx="4957282" cy="3763448"/>
          </a:xfrm>
          <a:prstGeom prst="rect">
            <a:avLst/>
          </a:prstGeom>
        </p:spPr>
      </p:pic>
      <p:pic>
        <p:nvPicPr>
          <p:cNvPr id="9" name="Hình ảnh 7" descr="Ảnh có chứa văn bản&#10;&#10;Mô tả được tạo tự động">
            <a:extLst>
              <a:ext uri="{FF2B5EF4-FFF2-40B4-BE49-F238E27FC236}">
                <a16:creationId xmlns:a16="http://schemas.microsoft.com/office/drawing/2014/main" xmlns="" id="{D024FAC5-C478-C7B1-DF15-0868885B046D}"/>
              </a:ext>
            </a:extLst>
          </p:cNvPr>
          <p:cNvPicPr>
            <a:picLocks noChangeAspect="1"/>
          </p:cNvPicPr>
          <p:nvPr/>
        </p:nvPicPr>
        <p:blipFill>
          <a:blip r:embed="rId4"/>
          <a:stretch>
            <a:fillRect/>
          </a:stretch>
        </p:blipFill>
        <p:spPr>
          <a:xfrm>
            <a:off x="6273164" y="2243520"/>
            <a:ext cx="5356583" cy="3763447"/>
          </a:xfrm>
          <a:prstGeom prst="rect">
            <a:avLst/>
          </a:prstGeom>
        </p:spPr>
      </p:pic>
      <p:sp>
        <p:nvSpPr>
          <p:cNvPr id="10" name="Hộp Văn bản 26">
            <a:extLst>
              <a:ext uri="{FF2B5EF4-FFF2-40B4-BE49-F238E27FC236}">
                <a16:creationId xmlns:a16="http://schemas.microsoft.com/office/drawing/2014/main" xmlns="" id="{E4010D21-FC7A-BEDD-CDD3-66481792F170}"/>
              </a:ext>
            </a:extLst>
          </p:cNvPr>
          <p:cNvSpPr txBox="1"/>
          <p:nvPr/>
        </p:nvSpPr>
        <p:spPr>
          <a:xfrm>
            <a:off x="7135583" y="6088135"/>
            <a:ext cx="3631744" cy="456535"/>
          </a:xfrm>
          <a:prstGeom prst="rect">
            <a:avLst/>
          </a:prstGeom>
          <a:noFill/>
        </p:spPr>
        <p:txBody>
          <a:bodyPr wrap="square">
            <a:spAutoFit/>
          </a:bodyPr>
          <a:lstStyle/>
          <a:p>
            <a:pPr>
              <a:lnSpc>
                <a:spcPct val="150000"/>
              </a:lnSpc>
            </a:pPr>
            <a:r>
              <a:rPr lang="vi-VN" sz="1800" dirty="0">
                <a:solidFill>
                  <a:srgbClr val="10FBFE"/>
                </a:solidFill>
              </a:rPr>
              <a:t>	</a:t>
            </a:r>
            <a:r>
              <a:rPr lang="vi-VN" sz="1800" dirty="0" err="1">
                <a:solidFill>
                  <a:srgbClr val="10FBFE"/>
                </a:solidFill>
              </a:rPr>
              <a:t>Tiếp</a:t>
            </a:r>
            <a:r>
              <a:rPr lang="vi-VN" sz="1800" dirty="0">
                <a:solidFill>
                  <a:srgbClr val="10FBFE"/>
                </a:solidFill>
              </a:rPr>
              <a:t> theo </a:t>
            </a:r>
            <a:r>
              <a:rPr lang="vi-VN" sz="1800" dirty="0" err="1">
                <a:solidFill>
                  <a:srgbClr val="10FBFE"/>
                </a:solidFill>
              </a:rPr>
              <a:t>nhấn</a:t>
            </a:r>
            <a:r>
              <a:rPr lang="vi-VN" sz="1800" dirty="0">
                <a:solidFill>
                  <a:srgbClr val="10FBFE"/>
                </a:solidFill>
              </a:rPr>
              <a:t> </a:t>
            </a:r>
            <a:r>
              <a:rPr lang="vi-VN" sz="1800" dirty="0" err="1">
                <a:solidFill>
                  <a:srgbClr val="10FBFE"/>
                </a:solidFill>
              </a:rPr>
              <a:t>Install</a:t>
            </a:r>
            <a:endParaRPr lang="vi-VN" sz="1800" dirty="0">
              <a:solidFill>
                <a:srgbClr val="10FBFE"/>
              </a:solidFill>
            </a:endParaRPr>
          </a:p>
        </p:txBody>
      </p:sp>
    </p:spTree>
    <p:extLst>
      <p:ext uri="{BB962C8B-B14F-4D97-AF65-F5344CB8AC3E}">
        <p14:creationId xmlns:p14="http://schemas.microsoft.com/office/powerpoint/2010/main" val="3545188196"/>
      </p:ext>
    </p:extLst>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64"/>
                                        </p:tgtEl>
                                        <p:attrNameLst>
                                          <p:attrName>style.visibility</p:attrName>
                                        </p:attrNameLst>
                                      </p:cBhvr>
                                      <p:to>
                                        <p:strVal val="visible"/>
                                      </p:to>
                                    </p:set>
                                    <p:animEffect transition="in" filter="wipe(left)">
                                      <p:cBhvr>
                                        <p:cTn id="13"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1304</Words>
  <Application>Microsoft Office PowerPoint</Application>
  <PresentationFormat>Custom</PresentationFormat>
  <Paragraphs>164</Paragraphs>
  <Slides>19</Slides>
  <Notes>18</Notes>
  <HiddenSlides>0</HiddenSlides>
  <MMClips>1</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Administrator</cp:lastModifiedBy>
  <cp:revision>101</cp:revision>
  <dcterms:created xsi:type="dcterms:W3CDTF">2017-07-15T13:06:00Z</dcterms:created>
  <dcterms:modified xsi:type="dcterms:W3CDTF">2022-06-18T09:00:05Z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2052-10.1.0.7697</vt:lpwstr>
  </property>
</Properties>
</file>